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1" r:id="rId3"/>
    <p:sldId id="282" r:id="rId4"/>
    <p:sldId id="285" r:id="rId5"/>
    <p:sldId id="256" r:id="rId6"/>
    <p:sldId id="257" r:id="rId7"/>
    <p:sldId id="258" r:id="rId8"/>
    <p:sldId id="278" r:id="rId9"/>
    <p:sldId id="279" r:id="rId10"/>
    <p:sldId id="280" r:id="rId11"/>
    <p:sldId id="262" r:id="rId12"/>
    <p:sldId id="263" r:id="rId13"/>
    <p:sldId id="264" r:id="rId14"/>
    <p:sldId id="259" r:id="rId15"/>
    <p:sldId id="260" r:id="rId16"/>
    <p:sldId id="261" r:id="rId17"/>
    <p:sldId id="277" r:id="rId18"/>
    <p:sldId id="271" r:id="rId19"/>
    <p:sldId id="272" r:id="rId20"/>
    <p:sldId id="265" r:id="rId21"/>
    <p:sldId id="266" r:id="rId22"/>
    <p:sldId id="276" r:id="rId23"/>
    <p:sldId id="267" r:id="rId24"/>
    <p:sldId id="269" r:id="rId25"/>
    <p:sldId id="270" r:id="rId26"/>
    <p:sldId id="273" r:id="rId27"/>
    <p:sldId id="275" r:id="rId28"/>
    <p:sldId id="274"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3C5BF6"/>
    <a:srgbClr val="FFFF99"/>
    <a:srgbClr val="99FF33"/>
    <a:srgbClr val="FF0000"/>
    <a:srgbClr val="FF3300"/>
    <a:srgbClr val="FF9933"/>
    <a:srgbClr val="FFCC99"/>
    <a:srgbClr val="E169D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C10ECA-2329-42CC-ADD9-50DACE00109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317885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10ECA-2329-42CC-ADD9-50DACE00109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55389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10ECA-2329-42CC-ADD9-50DACE00109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6074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10ECA-2329-42CC-ADD9-50DACE00109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32317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10ECA-2329-42CC-ADD9-50DACE00109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81837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C10ECA-2329-42CC-ADD9-50DACE00109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32584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10ECA-2329-42CC-ADD9-50DACE001096}"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48196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10ECA-2329-42CC-ADD9-50DACE001096}"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10080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10ECA-2329-42CC-ADD9-50DACE001096}"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261478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10ECA-2329-42CC-ADD9-50DACE001096}"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115814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C10ECA-2329-42CC-ADD9-50DACE001096}"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389534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C10ECA-2329-42CC-ADD9-50DACE001096}"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829D-3B6D-4126-8174-1ACDD5A00323}" type="slidenum">
              <a:rPr lang="en-US" smtClean="0"/>
              <a:t>‹#›</a:t>
            </a:fld>
            <a:endParaRPr lang="en-US"/>
          </a:p>
        </p:txBody>
      </p:sp>
    </p:spTree>
    <p:extLst>
      <p:ext uri="{BB962C8B-B14F-4D97-AF65-F5344CB8AC3E}">
        <p14:creationId xmlns:p14="http://schemas.microsoft.com/office/powerpoint/2010/main" val="215043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10ECA-2329-42CC-ADD9-50DACE001096}" type="datetimeFigureOut">
              <a:rPr lang="en-US" smtClean="0"/>
              <a:t>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2829D-3B6D-4126-8174-1ACDD5A00323}" type="slidenum">
              <a:rPr lang="en-US" smtClean="0"/>
              <a:t>‹#›</a:t>
            </a:fld>
            <a:endParaRPr lang="en-US"/>
          </a:p>
        </p:txBody>
      </p:sp>
    </p:spTree>
    <p:extLst>
      <p:ext uri="{BB962C8B-B14F-4D97-AF65-F5344CB8AC3E}">
        <p14:creationId xmlns:p14="http://schemas.microsoft.com/office/powerpoint/2010/main" val="719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speakersyouneed.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304800"/>
            <a:ext cx="8991600" cy="273921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Introducing The New</a:t>
            </a:r>
          </a:p>
          <a:p>
            <a:pPr algn="ctr"/>
            <a:r>
              <a:rPr lang="en-US" sz="3600" b="1" dirty="0">
                <a:latin typeface="Times New Roman" panose="02020603050405020304" pitchFamily="18" charset="0"/>
                <a:cs typeface="Times New Roman" panose="02020603050405020304" pitchFamily="18" charset="0"/>
              </a:rPr>
              <a:t>Office Professionals Certificate Program</a:t>
            </a:r>
          </a:p>
          <a:p>
            <a:pPr algn="ctr"/>
            <a:r>
              <a:rPr lang="en-US" sz="3200" b="1" dirty="0">
                <a:latin typeface="Times New Roman" panose="02020603050405020304" pitchFamily="18" charset="0"/>
                <a:cs typeface="Times New Roman" panose="02020603050405020304" pitchFamily="18" charset="0"/>
              </a:rPr>
              <a:t>Developed By Speakers You Need</a:t>
            </a:r>
          </a:p>
          <a:p>
            <a:pPr algn="ctr"/>
            <a:r>
              <a:rPr lang="en-US" sz="3200" b="1" dirty="0">
                <a:latin typeface="Times New Roman" panose="02020603050405020304" pitchFamily="18" charset="0"/>
                <a:cs typeface="Times New Roman" panose="02020603050405020304" pitchFamily="18" charset="0"/>
              </a:rPr>
              <a:t>To Help You Build Stronger Work Teams</a:t>
            </a:r>
          </a:p>
          <a:p>
            <a:pPr algn="ctr"/>
            <a:endParaRPr lang="en-US" dirty="0"/>
          </a:p>
          <a:p>
            <a:pPr algn="ctr"/>
            <a:endParaRPr lang="en-US" dirty="0"/>
          </a:p>
        </p:txBody>
      </p:sp>
      <p:pic>
        <p:nvPicPr>
          <p:cNvPr id="1026" name="Picture 2" descr="http://www.boyertraining.com/wp-content/uploads/2013/07/Slider1CustomTraining-1024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7620000" cy="335905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3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69D0">
            <a:alpha val="54000"/>
          </a:srgbClr>
        </a:solidFill>
        <a:effectLst/>
      </p:bgPr>
    </p:bg>
    <p:spTree>
      <p:nvGrpSpPr>
        <p:cNvPr id="1" name=""/>
        <p:cNvGrpSpPr/>
        <p:nvPr/>
      </p:nvGrpSpPr>
      <p:grpSpPr>
        <a:xfrm>
          <a:off x="0" y="0"/>
          <a:ext cx="0" cy="0"/>
          <a:chOff x="0" y="0"/>
          <a:chExt cx="0" cy="0"/>
        </a:xfrm>
      </p:grpSpPr>
      <p:sp>
        <p:nvSpPr>
          <p:cNvPr id="2" name="TextBox 1"/>
          <p:cNvSpPr txBox="1"/>
          <p:nvPr/>
        </p:nvSpPr>
        <p:spPr>
          <a:xfrm>
            <a:off x="3505200" y="228600"/>
            <a:ext cx="1319272" cy="430887"/>
          </a:xfrm>
          <a:prstGeom prst="rect">
            <a:avLst/>
          </a:prstGeom>
          <a:noFill/>
        </p:spPr>
        <p:txBody>
          <a:bodyPr wrap="none" rtlCol="0">
            <a:spAutoFit/>
          </a:bodyPr>
          <a:lstStyle/>
          <a:p>
            <a:r>
              <a:rPr lang="en-US" sz="2200" b="1" dirty="0"/>
              <a:t>Skills Sets</a:t>
            </a:r>
          </a:p>
        </p:txBody>
      </p:sp>
      <p:sp>
        <p:nvSpPr>
          <p:cNvPr id="3" name="TextBox 2"/>
          <p:cNvSpPr txBox="1"/>
          <p:nvPr/>
        </p:nvSpPr>
        <p:spPr>
          <a:xfrm>
            <a:off x="152400" y="685800"/>
            <a:ext cx="8915400" cy="6509474"/>
          </a:xfrm>
          <a:prstGeom prst="rect">
            <a:avLst/>
          </a:prstGeom>
          <a:noFill/>
        </p:spPr>
        <p:txBody>
          <a:bodyPr wrap="square" rtlCol="0">
            <a:spAutoFit/>
          </a:bodyPr>
          <a:lstStyle/>
          <a:p>
            <a:r>
              <a:rPr lang="en-US" sz="1900" dirty="0"/>
              <a:t>Participants will:</a:t>
            </a:r>
          </a:p>
          <a:p>
            <a:pPr marL="285750" indent="-285750">
              <a:buFont typeface="Arial" panose="020B0604020202020204" pitchFamily="34" charset="0"/>
              <a:buChar char="•"/>
            </a:pPr>
            <a:r>
              <a:rPr lang="en-US" sz="1900" dirty="0"/>
              <a:t>See how their attitudes, beliefs, and personalities may be negatively affecting their relationships; choose to modify or correct them for better teamwork and career success.</a:t>
            </a:r>
          </a:p>
          <a:p>
            <a:pPr marL="285750" indent="-285750">
              <a:buFont typeface="Arial" panose="020B0604020202020204" pitchFamily="34" charset="0"/>
              <a:buChar char="•"/>
            </a:pPr>
            <a:r>
              <a:rPr lang="en-US" sz="1900" dirty="0"/>
              <a:t>Relinquish the need to control situations and people; change from telling to influencing and building bridges, not walls.</a:t>
            </a:r>
          </a:p>
          <a:p>
            <a:pPr marL="285750" indent="-285750">
              <a:buFont typeface="Arial" panose="020B0604020202020204" pitchFamily="34" charset="0"/>
              <a:buChar char="•"/>
            </a:pPr>
            <a:r>
              <a:rPr lang="en-US" sz="1900" dirty="0"/>
              <a:t>Become more proactive, interactive, and collaborative in their dealings with others; enhance cross communication; mange emotions under pressure; strive for win/win outcomes.</a:t>
            </a:r>
          </a:p>
          <a:p>
            <a:pPr marL="285750" indent="-285750">
              <a:buFont typeface="Arial" panose="020B0604020202020204" pitchFamily="34" charset="0"/>
              <a:buChar char="•"/>
            </a:pPr>
            <a:r>
              <a:rPr lang="en-US" sz="1900" dirty="0"/>
              <a:t>Take an interest instead of a position when dealing with conflict.</a:t>
            </a:r>
          </a:p>
          <a:p>
            <a:pPr marL="285750" indent="-285750">
              <a:buFont typeface="Arial" panose="020B0604020202020204" pitchFamily="34" charset="0"/>
              <a:buChar char="•"/>
            </a:pPr>
            <a:r>
              <a:rPr lang="en-US" sz="1900" dirty="0"/>
              <a:t>Identify time wasters; better mange time and priorities; streamline processes &amp; work flow.</a:t>
            </a:r>
          </a:p>
          <a:p>
            <a:pPr marL="285750" lvl="0" indent="-285750">
              <a:buFont typeface="Arial" panose="020B0604020202020204" pitchFamily="34" charset="0"/>
              <a:buChar char="•"/>
            </a:pPr>
            <a:r>
              <a:rPr lang="en-US" sz="1900" dirty="0"/>
              <a:t>Organize their workspaces; utilize technology to organize data, projects, and information.</a:t>
            </a:r>
          </a:p>
          <a:p>
            <a:pPr marL="285750" indent="-285750">
              <a:buFont typeface="Arial" panose="020B0604020202020204" pitchFamily="34" charset="0"/>
              <a:buChar char="•"/>
            </a:pPr>
            <a:r>
              <a:rPr lang="en-US" sz="1900" dirty="0"/>
              <a:t>Develop partnering techniques for teamwork, to strengthen on-site and virtual teams.</a:t>
            </a:r>
          </a:p>
          <a:p>
            <a:pPr marL="285750" indent="-285750">
              <a:buFont typeface="Arial" panose="020B0604020202020204" pitchFamily="34" charset="0"/>
              <a:buChar char="•"/>
            </a:pPr>
            <a:r>
              <a:rPr lang="en-US" sz="1900" dirty="0"/>
              <a:t>Create value-added service for internal and external customers and partners.</a:t>
            </a:r>
          </a:p>
          <a:p>
            <a:pPr marL="285750" indent="-285750">
              <a:buFont typeface="Arial" panose="020B0604020202020204" pitchFamily="34" charset="0"/>
              <a:buChar char="•"/>
            </a:pPr>
            <a:r>
              <a:rPr lang="en-US" sz="1900" dirty="0"/>
              <a:t>Better manage work teams by introducing best-practice techniques and the use of technology.</a:t>
            </a:r>
          </a:p>
          <a:p>
            <a:pPr marL="285750" indent="-285750">
              <a:buFont typeface="Arial" panose="020B0604020202020204" pitchFamily="34" charset="0"/>
              <a:buChar char="•"/>
            </a:pPr>
            <a:r>
              <a:rPr lang="en-US" sz="1900" dirty="0"/>
              <a:t>Create a Personal Action Plan to transfer skills and concepts from the session back into the workplace, applying them to their particular roles and responsibilities.</a:t>
            </a:r>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2836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pPr marR="0"/>
            <a:r>
              <a:rPr lang="en-US" sz="3400" b="1" i="0" u="none" strike="noStrike" kern="1400" baseline="0" dirty="0">
                <a:solidFill>
                  <a:srgbClr val="212120"/>
                </a:solidFill>
                <a:latin typeface="Times New Roman"/>
              </a:rPr>
              <a:t>Module 3</a:t>
            </a:r>
            <a:br>
              <a:rPr lang="en-US" sz="3400" b="1" i="0" u="none" strike="noStrike" kern="1400" baseline="0" dirty="0">
                <a:solidFill>
                  <a:srgbClr val="212120"/>
                </a:solidFill>
                <a:latin typeface="Times New Roman"/>
              </a:rPr>
            </a:br>
            <a:r>
              <a:rPr lang="en-US" sz="3400" b="1" i="0" u="none" strike="noStrike" kern="1400" baseline="0" dirty="0">
                <a:solidFill>
                  <a:srgbClr val="212120"/>
                </a:solidFill>
                <a:latin typeface="Times New Roman"/>
              </a:rPr>
              <a:t>Essential Management Skills For</a:t>
            </a:r>
            <a:br>
              <a:rPr lang="en-US" sz="3400" b="1" i="0" u="none" strike="noStrike" kern="1400" baseline="0" dirty="0">
                <a:solidFill>
                  <a:srgbClr val="212120"/>
                </a:solidFill>
                <a:latin typeface="Times New Roman"/>
              </a:rPr>
            </a:br>
            <a:r>
              <a:rPr lang="en-US" sz="3400" b="1" kern="1400" dirty="0">
                <a:solidFill>
                  <a:srgbClr val="212120"/>
                </a:solidFill>
                <a:latin typeface="Times New Roman"/>
              </a:rPr>
              <a:t>Office Professionals</a:t>
            </a:r>
            <a:r>
              <a:rPr lang="en-US" sz="3400" b="1" i="0" u="none" strike="noStrike" kern="1400" baseline="0" dirty="0">
                <a:solidFill>
                  <a:srgbClr val="212120"/>
                </a:solidFill>
                <a:latin typeface="Times New Roman"/>
              </a:rPr>
              <a:t> </a:t>
            </a:r>
          </a:p>
        </p:txBody>
      </p:sp>
      <p:sp>
        <p:nvSpPr>
          <p:cNvPr id="3" name="Text Placeholder 2"/>
          <p:cNvSpPr>
            <a:spLocks noGrp="1"/>
          </p:cNvSpPr>
          <p:nvPr>
            <p:ph type="body" idx="1"/>
          </p:nvPr>
        </p:nvSpPr>
        <p:spPr>
          <a:xfrm>
            <a:off x="228600" y="1590675"/>
            <a:ext cx="8763000" cy="5191125"/>
          </a:xfrm>
        </p:spPr>
        <p:txBody>
          <a:bodyPr>
            <a:normAutofit/>
          </a:bodyPr>
          <a:lstStyle/>
          <a:p>
            <a:r>
              <a:rPr lang="en-US" sz="2200" dirty="0"/>
              <a:t>Thinking like a manger requires a strategic focus - seeing the big picture and aligning with organization goals.</a:t>
            </a:r>
          </a:p>
          <a:p>
            <a:r>
              <a:rPr lang="en-US" sz="2200" dirty="0"/>
              <a:t>In today’s business, the key to success is building relationships – with bosses, colleagues, and teams. It means putting emotions and self-interests aside. </a:t>
            </a:r>
          </a:p>
          <a:p>
            <a:r>
              <a:rPr lang="en-US" sz="2200" dirty="0"/>
              <a:t>The end goal for all employees is getting results – by doing the job themselves and/or through others, by prioritizing, managing tasks and projects, delegating, negotiating, and providing constructive feedback.  </a:t>
            </a:r>
          </a:p>
          <a:p>
            <a:r>
              <a:rPr lang="en-US" sz="2200" dirty="0"/>
              <a:t>Problem solving is a no. 1 must-have skill. It means using innovative, futuristic, and critical thinking to achieve a desired outcome.</a:t>
            </a:r>
          </a:p>
          <a:p>
            <a:pPr lvl="4">
              <a:buFont typeface="Arial" panose="020B0604020202020204" pitchFamily="34" charset="0"/>
              <a:buChar char="•"/>
            </a:pPr>
            <a:r>
              <a:rPr lang="en-US" sz="2200" dirty="0"/>
              <a:t>In a project-based work environment, you must demonstrate effective presentation skills in order to communicate well with individuals, live and virtual teams.</a:t>
            </a:r>
          </a:p>
          <a:p>
            <a:endParaRPr lang="en-US" sz="2800" dirty="0"/>
          </a:p>
        </p:txBody>
      </p:sp>
      <p:pic>
        <p:nvPicPr>
          <p:cNvPr id="3074" name="Picture 2" descr="http://blogs.democratandchronicle.com/rocnext/files/2014/05/lea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200"/>
            <a:ext cx="2895600" cy="13811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opd.hr.vt.edu/Professional_Development/all_courses/Management_Skills/L_Mgt_Skills_Im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3667"/>
            <a:ext cx="1981200" cy="16943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anwilliamson50.files.wordpress.com/2014/01/make_things_happen.jpg?w=8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3382"/>
            <a:ext cx="1295400" cy="86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1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alpha val="81000"/>
          </a:srgbClr>
        </a:solidFill>
        <a:effectLst/>
      </p:bgPr>
    </p:bg>
    <p:spTree>
      <p:nvGrpSpPr>
        <p:cNvPr id="1" name=""/>
        <p:cNvGrpSpPr/>
        <p:nvPr/>
      </p:nvGrpSpPr>
      <p:grpSpPr>
        <a:xfrm>
          <a:off x="0" y="0"/>
          <a:ext cx="0" cy="0"/>
          <a:chOff x="0" y="0"/>
          <a:chExt cx="0" cy="0"/>
        </a:xfrm>
      </p:grpSpPr>
      <p:sp>
        <p:nvSpPr>
          <p:cNvPr id="4" name="Rectangle 3"/>
          <p:cNvSpPr/>
          <p:nvPr/>
        </p:nvSpPr>
        <p:spPr>
          <a:xfrm>
            <a:off x="76200" y="914400"/>
            <a:ext cx="8686800" cy="5909310"/>
          </a:xfrm>
          <a:prstGeom prst="rect">
            <a:avLst/>
          </a:prstGeom>
        </p:spPr>
        <p:txBody>
          <a:bodyPr wrap="square">
            <a:spAutoFit/>
          </a:bodyPr>
          <a:lstStyle/>
          <a:p>
            <a:pPr marL="285750" indent="-285750">
              <a:buFont typeface="Arial" panose="020B0604020202020204" pitchFamily="34" charset="0"/>
              <a:buChar char="•"/>
            </a:pPr>
            <a:r>
              <a:rPr lang="en-US" dirty="0"/>
              <a:t>See the big picture, think beyond daily tasks, functions, and individual responsibilities;  focus on organizational needs and goals</a:t>
            </a:r>
          </a:p>
          <a:p>
            <a:pPr marL="285750" lvl="0" indent="-285750">
              <a:buFont typeface="Arial" panose="020B0604020202020204" pitchFamily="34" charset="0"/>
              <a:buChar char="•"/>
            </a:pPr>
            <a:r>
              <a:rPr lang="en-US" dirty="0"/>
              <a:t>Think strategically; anticipate problems; look for opportunities; get comfortable with ambiguity; align with organizational plans</a:t>
            </a:r>
          </a:p>
          <a:p>
            <a:pPr marL="285750" lvl="0" indent="-285750">
              <a:buFont typeface="Arial" panose="020B0604020202020204" pitchFamily="34" charset="0"/>
              <a:buChar char="•"/>
            </a:pPr>
            <a:r>
              <a:rPr lang="en-US" dirty="0"/>
              <a:t>Understand roles; create better relationships with managers; work effectively within teams</a:t>
            </a:r>
          </a:p>
          <a:p>
            <a:pPr marL="285750" lvl="0" indent="-285750">
              <a:buFont typeface="Arial" panose="020B0604020202020204" pitchFamily="34" charset="0"/>
              <a:buChar char="•"/>
            </a:pPr>
            <a:r>
              <a:rPr lang="en-US" dirty="0"/>
              <a:t>Prioritize tasks and manage projects, using delegation where appropriate to increase productivity and develop skill sets for others</a:t>
            </a:r>
          </a:p>
          <a:p>
            <a:pPr marL="285750" lvl="0" indent="-285750">
              <a:buFont typeface="Arial" panose="020B0604020202020204" pitchFamily="34" charset="0"/>
              <a:buChar char="•"/>
            </a:pPr>
            <a:r>
              <a:rPr lang="en-US" dirty="0"/>
              <a:t>Put self-interests aside and control emotions under pressure </a:t>
            </a:r>
          </a:p>
          <a:p>
            <a:pPr marL="285750" lvl="0" indent="-285750">
              <a:buFont typeface="Arial" panose="020B0604020202020204" pitchFamily="34" charset="0"/>
              <a:buChar char="•"/>
            </a:pPr>
            <a:r>
              <a:rPr lang="en-US" dirty="0"/>
              <a:t>Develop a positive attitude, using every opportunity to learn – from failures, as well as successes</a:t>
            </a:r>
          </a:p>
          <a:p>
            <a:pPr marL="285750" lvl="0" indent="-285750">
              <a:buFont typeface="Arial" panose="020B0604020202020204" pitchFamily="34" charset="0"/>
              <a:buChar char="•"/>
            </a:pPr>
            <a:r>
              <a:rPr lang="en-US" dirty="0"/>
              <a:t>Give effective feedback to shape desired behaviors; create a learning environment where workers are constantly seeking to improve and add new skills </a:t>
            </a:r>
          </a:p>
          <a:p>
            <a:pPr marL="285750" lvl="0" indent="-285750">
              <a:buFont typeface="Arial" panose="020B0604020202020204" pitchFamily="34" charset="0"/>
              <a:buChar char="•"/>
            </a:pPr>
            <a:r>
              <a:rPr lang="en-US" dirty="0"/>
              <a:t>Apply critical-thinking techniques when examining problems, approach them logically and with an open-mind, look for innovative solutions</a:t>
            </a:r>
          </a:p>
          <a:p>
            <a:pPr marL="285750" lvl="0" indent="-285750">
              <a:buFont typeface="Arial" panose="020B0604020202020204" pitchFamily="34" charset="0"/>
              <a:buChar char="•"/>
            </a:pPr>
            <a:r>
              <a:rPr lang="en-US" dirty="0"/>
              <a:t>Improve decision-making skills by using analytics and weighing risk vs. reward </a:t>
            </a:r>
          </a:p>
          <a:p>
            <a:pPr marL="285750" lvl="0" indent="-285750">
              <a:buFont typeface="Arial" panose="020B0604020202020204" pitchFamily="34" charset="0"/>
              <a:buChar char="•"/>
            </a:pPr>
            <a:r>
              <a:rPr lang="en-US" dirty="0"/>
              <a:t>Negotiate for win/win outcomes so that all parties feel their basic needs have been met and the relationship has been strengthened</a:t>
            </a:r>
          </a:p>
          <a:p>
            <a:pPr marL="285750" indent="-285750">
              <a:buFont typeface="Arial" panose="020B0604020202020204" pitchFamily="34" charset="0"/>
              <a:buChar char="•"/>
            </a:pPr>
            <a:r>
              <a:rPr lang="en-US" dirty="0"/>
              <a:t>Hone presentations skills to share information and reports within a group settings – live and virtual</a:t>
            </a:r>
          </a:p>
          <a:p>
            <a:pPr marL="285750" lvl="0" indent="-285750">
              <a:buFont typeface="Arial" panose="020B0604020202020204" pitchFamily="34" charset="0"/>
              <a:buChar char="•"/>
            </a:pPr>
            <a:endParaRPr lang="en-US" dirty="0"/>
          </a:p>
        </p:txBody>
      </p:sp>
      <p:sp>
        <p:nvSpPr>
          <p:cNvPr id="5" name="TextBox 4"/>
          <p:cNvSpPr txBox="1"/>
          <p:nvPr/>
        </p:nvSpPr>
        <p:spPr>
          <a:xfrm>
            <a:off x="381000" y="304800"/>
            <a:ext cx="8382000" cy="523220"/>
          </a:xfrm>
          <a:prstGeom prst="rect">
            <a:avLst/>
          </a:prstGeom>
          <a:noFill/>
        </p:spPr>
        <p:txBody>
          <a:bodyPr wrap="square" rtlCol="0">
            <a:spAutoFit/>
          </a:bodyPr>
          <a:lstStyle/>
          <a:p>
            <a:pPr algn="ctr"/>
            <a:r>
              <a:rPr lang="en-US" sz="2800" b="1" dirty="0"/>
              <a:t>Objectives</a:t>
            </a:r>
          </a:p>
        </p:txBody>
      </p:sp>
    </p:spTree>
    <p:extLst>
      <p:ext uri="{BB962C8B-B14F-4D97-AF65-F5344CB8AC3E}">
        <p14:creationId xmlns:p14="http://schemas.microsoft.com/office/powerpoint/2010/main" val="111836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54000"/>
          </a:srgbClr>
        </a:solidFill>
        <a:effectLst/>
      </p:bgPr>
    </p:bg>
    <p:spTree>
      <p:nvGrpSpPr>
        <p:cNvPr id="1" name=""/>
        <p:cNvGrpSpPr/>
        <p:nvPr/>
      </p:nvGrpSpPr>
      <p:grpSpPr>
        <a:xfrm>
          <a:off x="0" y="0"/>
          <a:ext cx="0" cy="0"/>
          <a:chOff x="0" y="0"/>
          <a:chExt cx="0" cy="0"/>
        </a:xfrm>
      </p:grpSpPr>
      <p:sp>
        <p:nvSpPr>
          <p:cNvPr id="5" name="TextBox 4"/>
          <p:cNvSpPr txBox="1"/>
          <p:nvPr/>
        </p:nvSpPr>
        <p:spPr>
          <a:xfrm>
            <a:off x="228600" y="533400"/>
            <a:ext cx="8686800" cy="7294305"/>
          </a:xfrm>
          <a:prstGeom prst="rect">
            <a:avLst/>
          </a:prstGeom>
          <a:noFill/>
        </p:spPr>
        <p:txBody>
          <a:bodyPr wrap="square" rtlCol="0">
            <a:spAutoFit/>
          </a:bodyPr>
          <a:lstStyle/>
          <a:p>
            <a:pPr lvl="0"/>
            <a:r>
              <a:rPr lang="en-US" dirty="0"/>
              <a:t>Participants will:</a:t>
            </a:r>
          </a:p>
          <a:p>
            <a:pPr marL="285750" lvl="0" indent="-285750">
              <a:buFont typeface="Arial" panose="020B0604020202020204" pitchFamily="34" charset="0"/>
              <a:buChar char="•"/>
            </a:pPr>
            <a:r>
              <a:rPr lang="en-US" dirty="0"/>
              <a:t>See themselves and their work as part of a bigger picture and align their goals with the strategic focus of the organization.</a:t>
            </a:r>
          </a:p>
          <a:p>
            <a:pPr marL="285750" lvl="0" indent="-285750">
              <a:buFont typeface="Arial" panose="020B0604020202020204" pitchFamily="34" charset="0"/>
              <a:buChar char="•"/>
            </a:pPr>
            <a:r>
              <a:rPr lang="en-US" dirty="0"/>
              <a:t>Feel more comfortable dealing with ambiguity, look for positive opportunistic outcomes, and become accountable for their contributions as part of a work team.</a:t>
            </a:r>
          </a:p>
          <a:p>
            <a:pPr marL="285750" lvl="0" indent="-285750">
              <a:buFont typeface="Arial" panose="020B0604020202020204" pitchFamily="34" charset="0"/>
              <a:buChar char="•"/>
            </a:pPr>
            <a:r>
              <a:rPr lang="en-US" dirty="0"/>
              <a:t>Develop stronger relationships with bosses and colleagues by defining roles, prioritizing goals, and using delegation and positive feedback to increase productivity.</a:t>
            </a:r>
          </a:p>
          <a:p>
            <a:pPr marL="285750" lvl="0" indent="-285750">
              <a:buFont typeface="Arial" panose="020B0604020202020204" pitchFamily="34" charset="0"/>
              <a:buChar char="•"/>
            </a:pPr>
            <a:r>
              <a:rPr lang="en-US" dirty="0"/>
              <a:t>Become engaged team members, put self-interests aside, manage their emotions, while keeping a committed vision.</a:t>
            </a:r>
          </a:p>
          <a:p>
            <a:pPr marL="285750" lvl="0" indent="-285750">
              <a:buFont typeface="Arial" panose="020B0604020202020204" pitchFamily="34" charset="0"/>
              <a:buChar char="•"/>
            </a:pPr>
            <a:r>
              <a:rPr lang="en-US" dirty="0"/>
              <a:t>Value an environment where learning is encouraged and supported and mistakes are seen as lessons for growth. They will view continuous learning as necessary for the job and critical to their career success.</a:t>
            </a:r>
          </a:p>
          <a:p>
            <a:pPr marL="285750" lvl="0" indent="-285750">
              <a:buFont typeface="Arial" panose="020B0604020202020204" pitchFamily="34" charset="0"/>
              <a:buChar char="•"/>
            </a:pPr>
            <a:r>
              <a:rPr lang="en-US" dirty="0"/>
              <a:t>Approach problems as opportunities to innovate and gain insights. Using the steps for creative problem solving, they will have a systematic process for arriving at best-choice outcomes.</a:t>
            </a:r>
          </a:p>
          <a:p>
            <a:pPr marL="285750" lvl="0" indent="-285750">
              <a:buFont typeface="Arial" panose="020B0604020202020204" pitchFamily="34" charset="0"/>
              <a:buChar char="•"/>
            </a:pPr>
            <a:r>
              <a:rPr lang="en-US" dirty="0"/>
              <a:t>Face decision making as a chance to explore risks and weigh consequences. They will not back off from making decisions, but rather know where to go to get the information and input they need to make the best possible decision for the situation. </a:t>
            </a:r>
          </a:p>
          <a:p>
            <a:pPr marL="285750" lvl="0" indent="-285750">
              <a:buFont typeface="Arial" panose="020B0604020202020204" pitchFamily="34" charset="0"/>
              <a:buChar char="•"/>
            </a:pPr>
            <a:r>
              <a:rPr lang="en-US" dirty="0"/>
              <a:t>Know how to negotiate and attain win/win solutions for all parties. By respecting the rights and needs of others, they will forge long-lasting relationships with individuals inside and outside the organization. They will be seen as trustworthy and people will seek them out to be on their teams.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endParaRPr lang="en-US" dirty="0"/>
          </a:p>
        </p:txBody>
      </p:sp>
      <p:sp>
        <p:nvSpPr>
          <p:cNvPr id="2" name="TextBox 1"/>
          <p:cNvSpPr txBox="1"/>
          <p:nvPr/>
        </p:nvSpPr>
        <p:spPr>
          <a:xfrm>
            <a:off x="304800" y="152400"/>
            <a:ext cx="8458200" cy="430887"/>
          </a:xfrm>
          <a:prstGeom prst="rect">
            <a:avLst/>
          </a:prstGeom>
          <a:noFill/>
        </p:spPr>
        <p:txBody>
          <a:bodyPr wrap="square" rtlCol="0">
            <a:spAutoFit/>
          </a:bodyPr>
          <a:lstStyle/>
          <a:p>
            <a:pPr algn="ctr"/>
            <a:r>
              <a:rPr lang="en-US" sz="2200" b="1" dirty="0"/>
              <a:t>Skill Sets</a:t>
            </a:r>
          </a:p>
        </p:txBody>
      </p:sp>
    </p:spTree>
    <p:extLst>
      <p:ext uri="{BB962C8B-B14F-4D97-AF65-F5344CB8AC3E}">
        <p14:creationId xmlns:p14="http://schemas.microsoft.com/office/powerpoint/2010/main" val="203381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marR="0" rtl="0">
              <a:tabLst>
                <a:tab pos="3028950" algn="l"/>
                <a:tab pos="3314700" algn="l"/>
              </a:tabLst>
            </a:pPr>
            <a:r>
              <a:rPr lang="en-US" sz="3200" b="1" i="0" u="none" strike="noStrike" kern="1400" baseline="0" dirty="0">
                <a:solidFill>
                  <a:srgbClr val="212120"/>
                </a:solidFill>
                <a:latin typeface="Times New Roman"/>
              </a:rPr>
              <a:t>Module 4</a:t>
            </a:r>
            <a:br>
              <a:rPr lang="en-US" sz="3200" b="1" i="0" u="none" strike="noStrike" kern="1400" baseline="0" dirty="0">
                <a:solidFill>
                  <a:srgbClr val="212120"/>
                </a:solidFill>
                <a:latin typeface="Times New Roman"/>
              </a:rPr>
            </a:br>
            <a:r>
              <a:rPr lang="en-US" sz="3200" b="1" i="0" u="none" strike="noStrike" kern="1400" baseline="0" dirty="0">
                <a:solidFill>
                  <a:srgbClr val="212120"/>
                </a:solidFill>
                <a:latin typeface="Times New Roman"/>
              </a:rPr>
              <a:t>Interpersonal Skills: Making The Connection</a:t>
            </a:r>
          </a:p>
        </p:txBody>
      </p:sp>
      <p:sp>
        <p:nvSpPr>
          <p:cNvPr id="3" name="Text Placeholder 2"/>
          <p:cNvSpPr>
            <a:spLocks noGrp="1"/>
          </p:cNvSpPr>
          <p:nvPr>
            <p:ph type="body" idx="1"/>
          </p:nvPr>
        </p:nvSpPr>
        <p:spPr>
          <a:xfrm>
            <a:off x="304800" y="1112837"/>
            <a:ext cx="8534400" cy="5516563"/>
          </a:xfrm>
        </p:spPr>
        <p:txBody>
          <a:bodyPr>
            <a:normAutofit fontScale="25000" lnSpcReduction="20000"/>
          </a:bodyPr>
          <a:lstStyle/>
          <a:p>
            <a:r>
              <a:rPr lang="en-US" sz="7200" dirty="0"/>
              <a:t>In today’s world of business, professionals must be able to communicate and work with a variety of individuals – across generations, with many ethnicities and cultures, and personalities different from their own.</a:t>
            </a:r>
          </a:p>
          <a:p>
            <a:r>
              <a:rPr lang="en-US" sz="7200" dirty="0"/>
              <a:t>In order to connect, we must understand the communication process – how to send a message so others will hear what we mean; how to interpret messages coming to us through words while reading  the accompanying body language;  actively listening; and using questions to clarify and validate our understanding.</a:t>
            </a:r>
          </a:p>
          <a:p>
            <a:r>
              <a:rPr lang="en-US" sz="7200" dirty="0"/>
              <a:t>There are different communications styles and when we communicate with people who have styles different than our own, we must know how to best approach them and deliver a message.</a:t>
            </a:r>
          </a:p>
          <a:p>
            <a:r>
              <a:rPr lang="en-US" sz="7200" dirty="0"/>
              <a:t>Professional networking is one way to make a connection. There are tips that can help us get the most from a networking experience.</a:t>
            </a:r>
          </a:p>
          <a:p>
            <a:r>
              <a:rPr lang="en-US" sz="7200" dirty="0"/>
              <a:t>Diversity covers many things – cultures, ethnicities, genders, religions, handicapping conditions, and other factors. To reach others, we need to appreciate the differences, but looks for commonalities. The most successful organizations use diversity as a competitive edge.</a:t>
            </a:r>
          </a:p>
          <a:p>
            <a:r>
              <a:rPr lang="en-US" sz="7200" dirty="0"/>
              <a:t>There needn’t be a generational divide. They all have valid reasons for embracing preferences and values. If we understand where each is coming from, we can work together and learn from one another. No one generation</a:t>
            </a:r>
            <a:br>
              <a:rPr lang="en-US" sz="7200" dirty="0"/>
            </a:br>
            <a:r>
              <a:rPr lang="en-US" sz="7200" dirty="0"/>
              <a:t>is right and no one generation is wrong – we just have</a:t>
            </a:r>
            <a:br>
              <a:rPr lang="en-US" sz="7200" dirty="0"/>
            </a:br>
            <a:r>
              <a:rPr lang="en-US" sz="7200" dirty="0"/>
              <a:t>different, but valid viewpoints.</a:t>
            </a:r>
          </a:p>
          <a:p>
            <a:endParaRPr lang="en-US" sz="1800" dirty="0"/>
          </a:p>
        </p:txBody>
      </p:sp>
      <p:pic>
        <p:nvPicPr>
          <p:cNvPr id="2052" name="Picture 4" descr="http://besthomebusiness-workfromhome.com/wp-content/uploads/2013/08/make-connection-with-custo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410200"/>
            <a:ext cx="2743200" cy="1282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3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Rectangle 3"/>
          <p:cNvSpPr/>
          <p:nvPr/>
        </p:nvSpPr>
        <p:spPr>
          <a:xfrm>
            <a:off x="228600" y="914400"/>
            <a:ext cx="8763000" cy="5847755"/>
          </a:xfrm>
          <a:prstGeom prst="rect">
            <a:avLst/>
          </a:prstGeom>
        </p:spPr>
        <p:txBody>
          <a:bodyPr wrap="square">
            <a:spAutoFit/>
          </a:bodyPr>
          <a:lstStyle/>
          <a:p>
            <a:pPr marL="285750" indent="-285750">
              <a:buFont typeface="Arial" panose="020B0604020202020204" pitchFamily="34" charset="0"/>
              <a:buChar char="•"/>
            </a:pPr>
            <a:r>
              <a:rPr lang="en-US" sz="2200" dirty="0"/>
              <a:t>Understand the communication process; how to accurately transmit a message to another and how to be sure you are correctly interpreting a message being sent to you</a:t>
            </a:r>
          </a:p>
          <a:p>
            <a:pPr marL="285750" indent="-285750">
              <a:buFont typeface="Arial" panose="020B0604020202020204" pitchFamily="34" charset="0"/>
              <a:buChar char="•"/>
            </a:pPr>
            <a:r>
              <a:rPr lang="en-US" sz="2200" dirty="0"/>
              <a:t>Effectively delegate, manage, and collaborate with others</a:t>
            </a:r>
          </a:p>
          <a:p>
            <a:pPr marL="285750" indent="-285750">
              <a:buFont typeface="Arial" panose="020B0604020202020204" pitchFamily="34" charset="0"/>
              <a:buChar char="•"/>
            </a:pPr>
            <a:r>
              <a:rPr lang="en-US" sz="2200" dirty="0"/>
              <a:t>Demonstrate assertive behaviors to get your needs met</a:t>
            </a:r>
          </a:p>
          <a:p>
            <a:pPr marL="285750" indent="-285750">
              <a:buFont typeface="Arial" panose="020B0604020202020204" pitchFamily="34" charset="0"/>
              <a:buChar char="•"/>
            </a:pPr>
            <a:r>
              <a:rPr lang="en-US" sz="2200" dirty="0"/>
              <a:t>Improve listening and questioning skills </a:t>
            </a:r>
          </a:p>
          <a:p>
            <a:pPr marL="285750" indent="-285750">
              <a:buFont typeface="Arial" panose="020B0604020202020204" pitchFamily="34" charset="0"/>
              <a:buChar char="•"/>
            </a:pPr>
            <a:r>
              <a:rPr lang="en-US" sz="2200" dirty="0"/>
              <a:t>Identify their own and other communication styles and apply strategies for working with all of them</a:t>
            </a:r>
          </a:p>
          <a:p>
            <a:pPr marL="285750" indent="-285750">
              <a:buFont typeface="Arial" panose="020B0604020202020204" pitchFamily="34" charset="0"/>
              <a:buChar char="•"/>
            </a:pPr>
            <a:r>
              <a:rPr lang="en-US" sz="2200" dirty="0"/>
              <a:t>Discuss the role networking plays in business today and why business etiquette is important for all professionals</a:t>
            </a:r>
          </a:p>
          <a:p>
            <a:pPr marL="285750" indent="-285750">
              <a:buFont typeface="Arial" panose="020B0604020202020204" pitchFamily="34" charset="0"/>
              <a:buChar char="•"/>
            </a:pPr>
            <a:r>
              <a:rPr lang="en-US" sz="2200" dirty="0"/>
              <a:t>Examine the facets of cultural diversity and how it affects communication and teamwork </a:t>
            </a:r>
          </a:p>
          <a:p>
            <a:pPr marL="285750" indent="-285750">
              <a:buFont typeface="Arial" panose="020B0604020202020204" pitchFamily="34" charset="0"/>
              <a:buChar char="•"/>
            </a:pPr>
            <a:r>
              <a:rPr lang="en-US" sz="2200" dirty="0"/>
              <a:t>Explore the four generations, in terms of: values, motivators, learning styles, and more</a:t>
            </a:r>
          </a:p>
          <a:p>
            <a:pPr marL="285750" indent="-285750">
              <a:buFont typeface="Arial" panose="020B0604020202020204" pitchFamily="34" charset="0"/>
              <a:buChar char="•"/>
            </a:pPr>
            <a:r>
              <a:rPr lang="en-US" sz="2200" dirty="0"/>
              <a:t>Recognize the value of diversity, accept differences, and build on commonalities </a:t>
            </a:r>
          </a:p>
          <a:p>
            <a:r>
              <a:rPr lang="en-US" sz="2200" dirty="0"/>
              <a:t> </a:t>
            </a:r>
          </a:p>
        </p:txBody>
      </p:sp>
      <p:sp>
        <p:nvSpPr>
          <p:cNvPr id="5" name="TextBox 4"/>
          <p:cNvSpPr txBox="1"/>
          <p:nvPr/>
        </p:nvSpPr>
        <p:spPr>
          <a:xfrm>
            <a:off x="381000" y="228600"/>
            <a:ext cx="8534400" cy="523220"/>
          </a:xfrm>
          <a:prstGeom prst="rect">
            <a:avLst/>
          </a:prstGeom>
          <a:noFill/>
        </p:spPr>
        <p:txBody>
          <a:bodyPr wrap="square" rtlCol="0">
            <a:spAutoFit/>
          </a:bodyPr>
          <a:lstStyle/>
          <a:p>
            <a:pPr algn="ctr"/>
            <a:r>
              <a:rPr lang="en-US" sz="2800" b="1" dirty="0"/>
              <a:t>Objectives</a:t>
            </a:r>
          </a:p>
        </p:txBody>
      </p:sp>
    </p:spTree>
    <p:extLst>
      <p:ext uri="{BB962C8B-B14F-4D97-AF65-F5344CB8AC3E}">
        <p14:creationId xmlns:p14="http://schemas.microsoft.com/office/powerpoint/2010/main" val="169711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4000"/>
          </a:schemeClr>
        </a:solidFill>
        <a:effectLst/>
      </p:bgPr>
    </p:bg>
    <p:spTree>
      <p:nvGrpSpPr>
        <p:cNvPr id="1" name=""/>
        <p:cNvGrpSpPr/>
        <p:nvPr/>
      </p:nvGrpSpPr>
      <p:grpSpPr>
        <a:xfrm>
          <a:off x="0" y="0"/>
          <a:ext cx="0" cy="0"/>
          <a:chOff x="0" y="0"/>
          <a:chExt cx="0" cy="0"/>
        </a:xfrm>
      </p:grpSpPr>
      <p:sp>
        <p:nvSpPr>
          <p:cNvPr id="4" name="Rectangle 3"/>
          <p:cNvSpPr/>
          <p:nvPr/>
        </p:nvSpPr>
        <p:spPr>
          <a:xfrm>
            <a:off x="76200" y="671691"/>
            <a:ext cx="8915400" cy="6186309"/>
          </a:xfrm>
          <a:prstGeom prst="rect">
            <a:avLst/>
          </a:prstGeom>
        </p:spPr>
        <p:txBody>
          <a:bodyPr wrap="square">
            <a:spAutoFit/>
          </a:bodyPr>
          <a:lstStyle/>
          <a:p>
            <a:pPr lvl="0"/>
            <a:r>
              <a:rPr lang="en-US" dirty="0"/>
              <a:t>Participants will:</a:t>
            </a:r>
          </a:p>
          <a:p>
            <a:pPr marL="285750" lvl="0" indent="-285750">
              <a:buFont typeface="Arial" panose="020B0604020202020204" pitchFamily="34" charset="0"/>
              <a:buChar char="•"/>
            </a:pPr>
            <a:r>
              <a:rPr lang="en-US" dirty="0"/>
              <a:t>Recognize that communication is more than words.  It takes active listening and oftentimes asking questions that elicit more information to clarify the meaning. </a:t>
            </a:r>
          </a:p>
          <a:p>
            <a:pPr marL="285750" lvl="0" indent="-285750">
              <a:buFont typeface="Arial" panose="020B0604020202020204" pitchFamily="34" charset="0"/>
              <a:buChar char="•"/>
            </a:pPr>
            <a:r>
              <a:rPr lang="en-US" dirty="0"/>
              <a:t>Use all cues to decipher a message. That includes non-verbal behavior, timing, place, and other conscious or unconscious signals given by the initiator.</a:t>
            </a:r>
          </a:p>
          <a:p>
            <a:pPr marL="285750" lvl="0" indent="-285750">
              <a:buFont typeface="Arial" panose="020B0604020202020204" pitchFamily="34" charset="0"/>
              <a:buChar char="•"/>
            </a:pPr>
            <a:r>
              <a:rPr lang="en-US" dirty="0"/>
              <a:t>Identify their own communication style, its strengths and shortcomings. They will also learn other styles and the best ways to communicate with each. They will be able to utilize various styles to match the receiver’s style.</a:t>
            </a:r>
          </a:p>
          <a:p>
            <a:pPr marL="285750" indent="-285750">
              <a:buFont typeface="Arial" panose="020B0604020202020204" pitchFamily="34" charset="0"/>
              <a:buChar char="•"/>
            </a:pPr>
            <a:r>
              <a:rPr lang="en-US" dirty="0"/>
              <a:t>Have the tools to communicate assertively, without being appearing aggressive or passive. </a:t>
            </a:r>
          </a:p>
          <a:p>
            <a:pPr marL="285750" lvl="0" indent="-285750">
              <a:buFont typeface="Arial" panose="020B0604020202020204" pitchFamily="34" charset="0"/>
              <a:buChar char="•"/>
            </a:pPr>
            <a:r>
              <a:rPr lang="en-US" dirty="0"/>
              <a:t>Embrace relationship building and feel comfortable networking with others for business purposes. They will have phrases to open conversations, continue discussions, and gracefully leave to further network. They won’t be afraid to participate in networking functions and will know how to “work a room.”</a:t>
            </a:r>
          </a:p>
          <a:p>
            <a:pPr marL="285750" lvl="0" indent="-285750">
              <a:buFont typeface="Arial" panose="020B0604020202020204" pitchFamily="34" charset="0"/>
              <a:buChar char="•"/>
            </a:pPr>
            <a:r>
              <a:rPr lang="en-US" dirty="0"/>
              <a:t>Gain confidence in using their social skills in many different situations.</a:t>
            </a:r>
          </a:p>
          <a:p>
            <a:pPr marL="285750" lvl="0" indent="-285750">
              <a:buFont typeface="Arial" panose="020B0604020202020204" pitchFamily="34" charset="0"/>
              <a:buChar char="•"/>
            </a:pPr>
            <a:r>
              <a:rPr lang="en-US" dirty="0"/>
              <a:t>Understand why each generation has the vales and viewpoints it has and why it makes sense to them. They will reframe their negative perceptions.</a:t>
            </a:r>
          </a:p>
          <a:p>
            <a:pPr marL="285750" lvl="0" indent="-285750">
              <a:buFont typeface="Arial" panose="020B0604020202020204" pitchFamily="34" charset="0"/>
              <a:buChar char="•"/>
            </a:pPr>
            <a:r>
              <a:rPr lang="en-US" dirty="0"/>
              <a:t>See that different generations prefer different modes of communication. By using their preferred mode, the message will be accurately received and acted upon more quickly.</a:t>
            </a:r>
          </a:p>
          <a:p>
            <a:pPr marL="285750" lvl="0" indent="-285750">
              <a:buFont typeface="Arial" panose="020B0604020202020204" pitchFamily="34" charset="0"/>
              <a:buChar char="•"/>
            </a:pPr>
            <a:r>
              <a:rPr lang="en-US" dirty="0"/>
              <a:t>View business in a global sense and look beyond their own culture and ethnicity when relating to others. They will role play the experience a person from a different culture or group might have when interacting with them and the organization. </a:t>
            </a:r>
          </a:p>
          <a:p>
            <a:pPr marL="285750" lvl="0" indent="-285750">
              <a:buFont typeface="Arial" panose="020B0604020202020204" pitchFamily="34" charset="0"/>
              <a:buChar char="•"/>
            </a:pPr>
            <a:endParaRPr lang="en-US" dirty="0"/>
          </a:p>
        </p:txBody>
      </p:sp>
      <p:sp>
        <p:nvSpPr>
          <p:cNvPr id="2" name="TextBox 1"/>
          <p:cNvSpPr txBox="1"/>
          <p:nvPr/>
        </p:nvSpPr>
        <p:spPr>
          <a:xfrm>
            <a:off x="3581400" y="228600"/>
            <a:ext cx="1207062" cy="430887"/>
          </a:xfrm>
          <a:prstGeom prst="rect">
            <a:avLst/>
          </a:prstGeom>
          <a:noFill/>
        </p:spPr>
        <p:txBody>
          <a:bodyPr wrap="none" rtlCol="0">
            <a:spAutoFit/>
          </a:bodyPr>
          <a:lstStyle/>
          <a:p>
            <a:r>
              <a:rPr lang="en-US" sz="2200" b="1" dirty="0"/>
              <a:t>Skill Sets</a:t>
            </a:r>
          </a:p>
        </p:txBody>
      </p:sp>
    </p:spTree>
    <p:extLst>
      <p:ext uri="{BB962C8B-B14F-4D97-AF65-F5344CB8AC3E}">
        <p14:creationId xmlns:p14="http://schemas.microsoft.com/office/powerpoint/2010/main" val="384481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uleadership.org/wp-content/Fish-leadersh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048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4201" y="265093"/>
            <a:ext cx="5867400"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Module 5</a:t>
            </a:r>
          </a:p>
          <a:p>
            <a:pPr algn="ctr"/>
            <a:r>
              <a:rPr lang="en-US" sz="2800" b="1" dirty="0">
                <a:latin typeface="Times New Roman" panose="02020603050405020304" pitchFamily="18" charset="0"/>
                <a:cs typeface="Times New Roman" panose="02020603050405020304" pitchFamily="18" charset="0"/>
              </a:rPr>
              <a:t>Leadership For Office Professionals</a:t>
            </a:r>
          </a:p>
        </p:txBody>
      </p:sp>
      <p:sp>
        <p:nvSpPr>
          <p:cNvPr id="6" name="TextBox 5"/>
          <p:cNvSpPr txBox="1"/>
          <p:nvPr/>
        </p:nvSpPr>
        <p:spPr>
          <a:xfrm>
            <a:off x="228600" y="2133600"/>
            <a:ext cx="8946499" cy="5370701"/>
          </a:xfrm>
          <a:prstGeom prst="rect">
            <a:avLst/>
          </a:prstGeom>
          <a:noFill/>
        </p:spPr>
        <p:txBody>
          <a:bodyPr wrap="square" rtlCol="0">
            <a:spAutoFit/>
          </a:bodyPr>
          <a:lstStyle/>
          <a:p>
            <a:pPr marL="285750" indent="-285750">
              <a:buFont typeface="Arial" panose="020B0604020202020204" pitchFamily="34" charset="0"/>
              <a:buChar char="•"/>
            </a:pPr>
            <a:r>
              <a:rPr lang="en-US" sz="1700" dirty="0"/>
              <a:t>Social Intelligence provides guidelines for working with team members in the workplace.</a:t>
            </a:r>
          </a:p>
          <a:p>
            <a:pPr marL="285750" indent="-285750">
              <a:buFont typeface="Arial" panose="020B0604020202020204" pitchFamily="34" charset="0"/>
              <a:buChar char="•"/>
            </a:pPr>
            <a:r>
              <a:rPr lang="en-US" sz="1700" dirty="0"/>
              <a:t>Conflict is inevitable and healthy if we have the tools to resolve and learn from it.</a:t>
            </a:r>
          </a:p>
          <a:p>
            <a:pPr marL="285750" indent="-285750">
              <a:buFont typeface="Arial" panose="020B0604020202020204" pitchFamily="34" charset="0"/>
              <a:buChar char="•"/>
            </a:pPr>
            <a:r>
              <a:rPr lang="en-US" sz="1700" dirty="0"/>
              <a:t>Individuals have different motivators. We need to know what they are and equitably provide incentives to maximize engagement and productivity.</a:t>
            </a:r>
          </a:p>
          <a:p>
            <a:pPr marL="285750" indent="-285750">
              <a:buFont typeface="Arial" panose="020B0604020202020204" pitchFamily="34" charset="0"/>
              <a:buChar char="•"/>
            </a:pPr>
            <a:r>
              <a:rPr lang="en-US" sz="1700" dirty="0"/>
              <a:t>To leave a legacy and help in succession planning, we must each become a role model, coach, and mentor to others. </a:t>
            </a:r>
          </a:p>
          <a:p>
            <a:pPr marL="285750" indent="-285750">
              <a:buFont typeface="Arial" panose="020B0604020202020204" pitchFamily="34" charset="0"/>
              <a:buChar char="•"/>
            </a:pPr>
            <a:r>
              <a:rPr lang="en-US" sz="1700" dirty="0"/>
              <a:t>Best practices can be used to reduce conflict, decrease negative behaviors, replace them with acceptable and productive ones, and get team buy-in for organizational goals.</a:t>
            </a:r>
          </a:p>
          <a:p>
            <a:pPr marL="285750" indent="-285750">
              <a:buFont typeface="Arial" panose="020B0604020202020204" pitchFamily="34" charset="0"/>
              <a:buChar char="•"/>
            </a:pPr>
            <a:r>
              <a:rPr lang="en-US" sz="1700" dirty="0"/>
              <a:t>We should all evaluate our comfort level for taking risks. And, we need to understand how to deal with team members with varying levels of risk-taking comfort.  We can assess risk by focusing on consequences and what we have to win and lose by taking a certain risk.</a:t>
            </a:r>
          </a:p>
          <a:p>
            <a:pPr marL="285750" indent="-285750">
              <a:buFont typeface="Arial" panose="020B0604020202020204" pitchFamily="34" charset="0"/>
              <a:buChar char="•"/>
            </a:pPr>
            <a:r>
              <a:rPr lang="en-US" sz="1700" dirty="0"/>
              <a:t>Change is inevitable and a constant. We need to be prepared to overcome resistance to change by understanding why people avoid and/or fight it and what we can do to make it more acceptable to them. </a:t>
            </a:r>
          </a:p>
          <a:p>
            <a:pPr marL="285750" indent="-285750">
              <a:buFont typeface="Arial" panose="020B0604020202020204" pitchFamily="34" charset="0"/>
              <a:buChar char="•"/>
            </a:pPr>
            <a:r>
              <a:rPr lang="en-US" sz="1700" dirty="0"/>
              <a:t>We all should examine our own and the team’s core beliefs and values. This knowledge will build provide insight and create a more cohesive team. </a:t>
            </a:r>
          </a:p>
          <a:p>
            <a:pPr marL="285750" indent="-285750">
              <a:buFont typeface="Arial" panose="020B0604020202020204" pitchFamily="34" charset="0"/>
              <a:buChar char="•"/>
            </a:pPr>
            <a:r>
              <a:rPr lang="en-US" sz="1700" dirty="0"/>
              <a:t>We can produce desired outcomes by setting SMART goals and using them as our guide.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TextBox 7"/>
          <p:cNvSpPr txBox="1"/>
          <p:nvPr/>
        </p:nvSpPr>
        <p:spPr>
          <a:xfrm>
            <a:off x="2743200" y="1371600"/>
            <a:ext cx="6248401" cy="1154162"/>
          </a:xfrm>
          <a:prstGeom prst="rect">
            <a:avLst/>
          </a:prstGeom>
          <a:noFill/>
        </p:spPr>
        <p:txBody>
          <a:bodyPr wrap="square" rtlCol="0">
            <a:spAutoFit/>
          </a:bodyPr>
          <a:lstStyle/>
          <a:p>
            <a:pPr marL="285750" indent="-285750">
              <a:buFont typeface="Arial" panose="020B0604020202020204" pitchFamily="34" charset="0"/>
              <a:buChar char="•"/>
            </a:pPr>
            <a:r>
              <a:rPr lang="en-US" sz="1700" dirty="0"/>
              <a:t>Everyone is expected to be a leader in organizations today. This means you have to understand how the concept of leadership has changed and assess your readiness for it.</a:t>
            </a:r>
          </a:p>
          <a:p>
            <a:endParaRPr lang="en-US" dirty="0"/>
          </a:p>
        </p:txBody>
      </p:sp>
    </p:spTree>
    <p:extLst>
      <p:ext uri="{BB962C8B-B14F-4D97-AF65-F5344CB8AC3E}">
        <p14:creationId xmlns:p14="http://schemas.microsoft.com/office/powerpoint/2010/main" val="238792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77000"/>
          </a:schemeClr>
        </a:solidFill>
        <a:effectLst/>
      </p:bgPr>
    </p:bg>
    <p:spTree>
      <p:nvGrpSpPr>
        <p:cNvPr id="1" name=""/>
        <p:cNvGrpSpPr/>
        <p:nvPr/>
      </p:nvGrpSpPr>
      <p:grpSpPr>
        <a:xfrm>
          <a:off x="0" y="0"/>
          <a:ext cx="0" cy="0"/>
          <a:chOff x="0" y="0"/>
          <a:chExt cx="0" cy="0"/>
        </a:xfrm>
      </p:grpSpPr>
      <p:sp>
        <p:nvSpPr>
          <p:cNvPr id="4" name="Rectangle 3"/>
          <p:cNvSpPr/>
          <p:nvPr/>
        </p:nvSpPr>
        <p:spPr>
          <a:xfrm>
            <a:off x="76200" y="1443841"/>
            <a:ext cx="9220200" cy="4493538"/>
          </a:xfrm>
          <a:prstGeom prst="rect">
            <a:avLst/>
          </a:prstGeom>
        </p:spPr>
        <p:txBody>
          <a:bodyPr wrap="square">
            <a:spAutoFit/>
          </a:bodyPr>
          <a:lstStyle/>
          <a:p>
            <a:pPr marL="457200" lvl="0" indent="-457200">
              <a:buFont typeface="Arial" panose="020B0604020202020204" pitchFamily="34" charset="0"/>
              <a:buChar char="•"/>
            </a:pPr>
            <a:r>
              <a:rPr lang="en-US" sz="2600" dirty="0"/>
              <a:t>Define effective leadership and assess one’s potential to lead</a:t>
            </a:r>
          </a:p>
          <a:p>
            <a:pPr marL="457200" lvl="0" indent="-457200">
              <a:buFont typeface="Arial" panose="020B0604020202020204" pitchFamily="34" charset="0"/>
              <a:buChar char="•"/>
            </a:pPr>
            <a:r>
              <a:rPr lang="en-US" sz="2600" dirty="0"/>
              <a:t>Apply Social Intelligence to build credibility and instill respect</a:t>
            </a:r>
          </a:p>
          <a:p>
            <a:pPr marL="457200" lvl="0" indent="-457200">
              <a:buFont typeface="Arial" panose="020B0604020202020204" pitchFamily="34" charset="0"/>
              <a:buChar char="•"/>
            </a:pPr>
            <a:r>
              <a:rPr lang="en-US" sz="2600" dirty="0"/>
              <a:t>Learn how to motivate yourself and your team</a:t>
            </a:r>
          </a:p>
          <a:p>
            <a:pPr marL="457200" lvl="0" indent="-457200">
              <a:buFont typeface="Arial" panose="020B0604020202020204" pitchFamily="34" charset="0"/>
              <a:buChar char="•"/>
            </a:pPr>
            <a:r>
              <a:rPr lang="en-US" sz="2600" dirty="0"/>
              <a:t>Become a successful role model, coach, and mentor</a:t>
            </a:r>
          </a:p>
          <a:p>
            <a:pPr marL="457200" lvl="0" indent="-457200">
              <a:buFont typeface="Arial" panose="020B0604020202020204" pitchFamily="34" charset="0"/>
              <a:buChar char="•"/>
            </a:pPr>
            <a:r>
              <a:rPr lang="en-US" sz="2600" dirty="0"/>
              <a:t>Resolve team conflict; reduce negative behaviors; get buy-in</a:t>
            </a:r>
          </a:p>
          <a:p>
            <a:pPr marL="457200" lvl="0" indent="-457200">
              <a:buFont typeface="Arial" panose="020B0604020202020204" pitchFamily="34" charset="0"/>
              <a:buChar char="•"/>
            </a:pPr>
            <a:r>
              <a:rPr lang="en-US" sz="2600" dirty="0"/>
              <a:t>Understand risk acceptance and how to evaluate the wisdom </a:t>
            </a:r>
          </a:p>
          <a:p>
            <a:pPr lvl="0"/>
            <a:r>
              <a:rPr lang="en-US" sz="2600" dirty="0"/>
              <a:t>      of taking certain risks</a:t>
            </a:r>
          </a:p>
          <a:p>
            <a:pPr marL="457200" lvl="0" indent="-457200">
              <a:buFont typeface="Arial" panose="020B0604020202020204" pitchFamily="34" charset="0"/>
              <a:buChar char="•"/>
            </a:pPr>
            <a:r>
              <a:rPr lang="en-US" sz="2600" dirty="0"/>
              <a:t>Overcome resistance to change; view change as an opportunity</a:t>
            </a:r>
          </a:p>
          <a:p>
            <a:pPr marL="457200" lvl="0" indent="-457200">
              <a:buFont typeface="Arial" panose="020B0604020202020204" pitchFamily="34" charset="0"/>
              <a:buChar char="•"/>
            </a:pPr>
            <a:r>
              <a:rPr lang="en-US" sz="2600" dirty="0"/>
              <a:t>Build confidence leading a team; build team confidence</a:t>
            </a:r>
          </a:p>
          <a:p>
            <a:pPr marL="457200" lvl="0" indent="-457200">
              <a:buFont typeface="Arial" panose="020B0604020202020204" pitchFamily="34" charset="0"/>
              <a:buChar char="•"/>
            </a:pPr>
            <a:r>
              <a:rPr lang="en-US" sz="2600" dirty="0"/>
              <a:t>Examine core beliefs and values – for yourself and the team</a:t>
            </a:r>
          </a:p>
          <a:p>
            <a:pPr marL="457200" lvl="0" indent="-457200">
              <a:buFont typeface="Arial" panose="020B0604020202020204" pitchFamily="34" charset="0"/>
              <a:buChar char="•"/>
            </a:pPr>
            <a:r>
              <a:rPr lang="en-US" sz="2600" dirty="0"/>
              <a:t>Set goals and promote successes</a:t>
            </a:r>
          </a:p>
        </p:txBody>
      </p:sp>
      <p:sp>
        <p:nvSpPr>
          <p:cNvPr id="2" name="TextBox 1"/>
          <p:cNvSpPr txBox="1"/>
          <p:nvPr/>
        </p:nvSpPr>
        <p:spPr>
          <a:xfrm>
            <a:off x="228600" y="533400"/>
            <a:ext cx="8763000" cy="523220"/>
          </a:xfrm>
          <a:prstGeom prst="rect">
            <a:avLst/>
          </a:prstGeom>
          <a:noFill/>
        </p:spPr>
        <p:txBody>
          <a:bodyPr wrap="square" rtlCol="0">
            <a:spAutoFit/>
          </a:bodyPr>
          <a:lstStyle/>
          <a:p>
            <a:pPr algn="ctr"/>
            <a:r>
              <a:rPr lang="en-US" sz="2800" b="1" dirty="0"/>
              <a:t>Objectives</a:t>
            </a:r>
          </a:p>
        </p:txBody>
      </p:sp>
    </p:spTree>
    <p:extLst>
      <p:ext uri="{BB962C8B-B14F-4D97-AF65-F5344CB8AC3E}">
        <p14:creationId xmlns:p14="http://schemas.microsoft.com/office/powerpoint/2010/main" val="364213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9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10000" y="376535"/>
            <a:ext cx="1207062" cy="430887"/>
          </a:xfrm>
          <a:prstGeom prst="rect">
            <a:avLst/>
          </a:prstGeom>
          <a:noFill/>
        </p:spPr>
        <p:txBody>
          <a:bodyPr wrap="none" rtlCol="0">
            <a:spAutoFit/>
          </a:bodyPr>
          <a:lstStyle/>
          <a:p>
            <a:r>
              <a:rPr lang="en-US" sz="2200" b="1" dirty="0"/>
              <a:t>Skill Sets</a:t>
            </a:r>
          </a:p>
        </p:txBody>
      </p:sp>
      <p:sp>
        <p:nvSpPr>
          <p:cNvPr id="5" name="TextBox 4"/>
          <p:cNvSpPr txBox="1"/>
          <p:nvPr/>
        </p:nvSpPr>
        <p:spPr>
          <a:xfrm>
            <a:off x="381000" y="990600"/>
            <a:ext cx="8610600" cy="5355312"/>
          </a:xfrm>
          <a:prstGeom prst="rect">
            <a:avLst/>
          </a:prstGeom>
          <a:noFill/>
        </p:spPr>
        <p:txBody>
          <a:bodyPr wrap="square" rtlCol="0">
            <a:spAutoFit/>
          </a:bodyPr>
          <a:lstStyle/>
          <a:p>
            <a:r>
              <a:rPr lang="en-US" dirty="0"/>
              <a:t>Participants will:</a:t>
            </a:r>
          </a:p>
          <a:p>
            <a:pPr marL="285750" lvl="0" indent="-285750">
              <a:buFont typeface="Arial" panose="020B0604020202020204" pitchFamily="34" charset="0"/>
              <a:buChar char="•"/>
            </a:pPr>
            <a:r>
              <a:rPr lang="en-US" dirty="0"/>
              <a:t>Be capable of self-evaluation in order to identify strengths and correct deficiencies.</a:t>
            </a:r>
          </a:p>
          <a:p>
            <a:pPr marL="285750" lvl="0" indent="-285750">
              <a:buFont typeface="Arial" panose="020B0604020202020204" pitchFamily="34" charset="0"/>
              <a:buChar char="•"/>
            </a:pPr>
            <a:r>
              <a:rPr lang="en-US" dirty="0"/>
              <a:t>Apply Social Intelligence in the workplace to better communicate and relate to others.</a:t>
            </a:r>
          </a:p>
          <a:p>
            <a:pPr marL="285750" lvl="0" indent="-285750">
              <a:buFont typeface="Arial" panose="020B0604020202020204" pitchFamily="34" charset="0"/>
              <a:buChar char="•"/>
            </a:pPr>
            <a:r>
              <a:rPr lang="en-US" dirty="0"/>
              <a:t>Practice and use team-building skills to strengthen work teams, increase productivity, and have workers 100% engaged in fulfilling strategic goals.</a:t>
            </a:r>
          </a:p>
          <a:p>
            <a:pPr marL="285750" lvl="0" indent="-285750">
              <a:buFont typeface="Arial" panose="020B0604020202020204" pitchFamily="34" charset="0"/>
              <a:buChar char="•"/>
            </a:pPr>
            <a:r>
              <a:rPr lang="en-US" dirty="0"/>
              <a:t>Coach others to shape work attitudes and behaviors, and improve processes.</a:t>
            </a:r>
          </a:p>
          <a:p>
            <a:pPr marL="285750" lvl="0" indent="-285750">
              <a:buFont typeface="Arial" panose="020B0604020202020204" pitchFamily="34" charset="0"/>
              <a:buChar char="•"/>
            </a:pPr>
            <a:r>
              <a:rPr lang="en-US" dirty="0"/>
              <a:t>Mentor others to pass along knowledge, skills, and networks. Aid in career building and succession planning.</a:t>
            </a:r>
          </a:p>
          <a:p>
            <a:pPr marL="285750" lvl="0" indent="-285750">
              <a:buFont typeface="Arial" panose="020B0604020202020204" pitchFamily="34" charset="0"/>
              <a:buChar char="•"/>
            </a:pPr>
            <a:r>
              <a:rPr lang="en-US" dirty="0"/>
              <a:t>Use influencing behaviors to gain team trust and work together toward identified goals.</a:t>
            </a:r>
          </a:p>
          <a:p>
            <a:pPr marL="285750" lvl="0" indent="-285750">
              <a:buFont typeface="Arial" panose="020B0604020202020204" pitchFamily="34" charset="0"/>
              <a:buChar char="•"/>
            </a:pPr>
            <a:r>
              <a:rPr lang="en-US" dirty="0"/>
              <a:t>Project confidence as a leader; instill confidence in team members.</a:t>
            </a:r>
          </a:p>
          <a:p>
            <a:pPr marL="285750" lvl="0" indent="-285750">
              <a:buFont typeface="Arial" panose="020B0604020202020204" pitchFamily="34" charset="0"/>
              <a:buChar char="•"/>
            </a:pPr>
            <a:r>
              <a:rPr lang="en-US" dirty="0"/>
              <a:t>Resolve team conflict to increase collaboration and create a full-functioning cohesive team. </a:t>
            </a:r>
          </a:p>
          <a:p>
            <a:pPr marL="285750" lvl="0" indent="-285750">
              <a:buFont typeface="Arial" panose="020B0604020202020204" pitchFamily="34" charset="0"/>
              <a:buChar char="•"/>
            </a:pPr>
            <a:r>
              <a:rPr lang="en-US" dirty="0"/>
              <a:t>Motivate themselves and team members by knowing individual motivators and respecting the values of different generations, cultures, and their personal incentives.</a:t>
            </a:r>
          </a:p>
          <a:p>
            <a:pPr marL="285750" lvl="0" indent="-285750">
              <a:buFont typeface="Arial" panose="020B0604020202020204" pitchFamily="34" charset="0"/>
              <a:buChar char="•"/>
            </a:pPr>
            <a:r>
              <a:rPr lang="en-US" dirty="0"/>
              <a:t>Manage change by properly introducing the change, getting early buy-in, and expanding comfort zones related to the acceptance and seeking of change; inspire a culture of innovation.</a:t>
            </a:r>
          </a:p>
          <a:p>
            <a:pPr marL="285750" lvl="0" indent="-285750">
              <a:buFont typeface="Arial" panose="020B0604020202020204" pitchFamily="34" charset="0"/>
              <a:buChar char="•"/>
            </a:pPr>
            <a:r>
              <a:rPr lang="en-US" dirty="0"/>
              <a:t>Set and accomplish team goals within defined constraints, parameters, with freedom to innovate whenever possible. </a:t>
            </a:r>
          </a:p>
        </p:txBody>
      </p:sp>
    </p:spTree>
    <p:extLst>
      <p:ext uri="{BB962C8B-B14F-4D97-AF65-F5344CB8AC3E}">
        <p14:creationId xmlns:p14="http://schemas.microsoft.com/office/powerpoint/2010/main" val="98416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alpha val="81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4800" y="228600"/>
            <a:ext cx="8686800" cy="892552"/>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Target Audience For The </a:t>
            </a:r>
          </a:p>
          <a:p>
            <a:pPr algn="ctr"/>
            <a:r>
              <a:rPr lang="en-US" sz="2600" b="1" dirty="0">
                <a:latin typeface="Times New Roman" panose="02020603050405020304" pitchFamily="18" charset="0"/>
                <a:cs typeface="Times New Roman" panose="02020603050405020304" pitchFamily="18" charset="0"/>
              </a:rPr>
              <a:t>SyN Office Professionals Certificate Program®</a:t>
            </a:r>
          </a:p>
        </p:txBody>
      </p:sp>
      <p:sp>
        <p:nvSpPr>
          <p:cNvPr id="5" name="TextBox 4"/>
          <p:cNvSpPr txBox="1"/>
          <p:nvPr/>
        </p:nvSpPr>
        <p:spPr>
          <a:xfrm>
            <a:off x="304800" y="1143000"/>
            <a:ext cx="8686800" cy="5262979"/>
          </a:xfrm>
          <a:prstGeom prst="rect">
            <a:avLst/>
          </a:prstGeom>
          <a:noFill/>
        </p:spPr>
        <p:txBody>
          <a:bodyPr wrap="square" rtlCol="0">
            <a:spAutoFit/>
          </a:bodyPr>
          <a:lstStyle/>
          <a:p>
            <a:r>
              <a:rPr lang="en-US" sz="2100" dirty="0"/>
              <a:t>This program was designed for employees who support managers, participate in department teams, coordinate projects, and have responsibilities requiring a vast array of people, tasks, and technology skills. They might include:</a:t>
            </a:r>
            <a:br>
              <a:rPr lang="en-US" sz="2100" dirty="0"/>
            </a:br>
            <a:endParaRPr lang="en-US" sz="2100" dirty="0"/>
          </a:p>
          <a:p>
            <a:pPr marL="342900" indent="-342900">
              <a:buFont typeface="Arial" panose="020B0604020202020204" pitchFamily="34" charset="0"/>
              <a:buChar char="•"/>
            </a:pPr>
            <a:r>
              <a:rPr lang="en-US" sz="2100" dirty="0"/>
              <a:t>Receptionists</a:t>
            </a:r>
          </a:p>
          <a:p>
            <a:pPr marL="342900" indent="-342900">
              <a:buFont typeface="Arial" panose="020B0604020202020204" pitchFamily="34" charset="0"/>
              <a:buChar char="•"/>
            </a:pPr>
            <a:r>
              <a:rPr lang="en-US" sz="2100" dirty="0"/>
              <a:t>Administrative Assistants</a:t>
            </a:r>
          </a:p>
          <a:p>
            <a:pPr marL="342900" indent="-342900">
              <a:buFont typeface="Arial" panose="020B0604020202020204" pitchFamily="34" charset="0"/>
              <a:buChar char="•"/>
            </a:pPr>
            <a:r>
              <a:rPr lang="en-US" sz="2100" dirty="0"/>
              <a:t>Front-desk and back-office workers</a:t>
            </a:r>
          </a:p>
          <a:p>
            <a:pPr marL="342900" indent="-342900">
              <a:buFont typeface="Arial" panose="020B0604020202020204" pitchFamily="34" charset="0"/>
              <a:buChar char="•"/>
            </a:pPr>
            <a:r>
              <a:rPr lang="en-US" sz="2100" dirty="0"/>
              <a:t>Secretaries</a:t>
            </a:r>
          </a:p>
          <a:p>
            <a:pPr marL="342900" indent="-342900">
              <a:buFont typeface="Arial" panose="020B0604020202020204" pitchFamily="34" charset="0"/>
              <a:buChar char="•"/>
            </a:pPr>
            <a:r>
              <a:rPr lang="en-US" sz="2100" dirty="0"/>
              <a:t>Office Managers</a:t>
            </a:r>
          </a:p>
          <a:p>
            <a:pPr marL="342900" indent="-342900">
              <a:buFont typeface="Arial" panose="020B0604020202020204" pitchFamily="34" charset="0"/>
              <a:buChar char="•"/>
            </a:pPr>
            <a:r>
              <a:rPr lang="en-US" sz="2100" dirty="0"/>
              <a:t>Project Coordinators</a:t>
            </a:r>
          </a:p>
          <a:p>
            <a:pPr marL="342900" indent="-342900">
              <a:buFont typeface="Arial" panose="020B0604020202020204" pitchFamily="34" charset="0"/>
              <a:buChar char="•"/>
            </a:pPr>
            <a:r>
              <a:rPr lang="en-US" sz="2100" dirty="0"/>
              <a:t>Customer Service Reps</a:t>
            </a:r>
          </a:p>
          <a:p>
            <a:pPr marL="342900" indent="-342900">
              <a:buFont typeface="Arial" panose="020B0604020202020204" pitchFamily="34" charset="0"/>
              <a:buChar char="•"/>
            </a:pPr>
            <a:r>
              <a:rPr lang="en-US" sz="2100" dirty="0"/>
              <a:t>Executive Assistants</a:t>
            </a:r>
          </a:p>
          <a:p>
            <a:pPr marL="342900" indent="-342900">
              <a:buFont typeface="Arial" panose="020B0604020202020204" pitchFamily="34" charset="0"/>
              <a:buChar char="•"/>
            </a:pPr>
            <a:r>
              <a:rPr lang="en-US" sz="2100" dirty="0"/>
              <a:t>Business Administrators</a:t>
            </a:r>
          </a:p>
          <a:p>
            <a:pPr marL="342900" indent="-342900">
              <a:buFont typeface="Arial" panose="020B0604020202020204" pitchFamily="34" charset="0"/>
              <a:buChar char="•"/>
            </a:pPr>
            <a:r>
              <a:rPr lang="en-US" sz="2100" dirty="0"/>
              <a:t>Payroll Clerks</a:t>
            </a:r>
          </a:p>
          <a:p>
            <a:pPr marL="342900" indent="-342900">
              <a:buFont typeface="Arial" panose="020B0604020202020204" pitchFamily="34" charset="0"/>
              <a:buChar char="•"/>
            </a:pPr>
            <a:r>
              <a:rPr lang="en-US" sz="2100" dirty="0"/>
              <a:t>Accounting Supervisors</a:t>
            </a:r>
          </a:p>
          <a:p>
            <a:pPr marL="342900" indent="-342900">
              <a:buFont typeface="Arial" panose="020B0604020202020204" pitchFamily="34" charset="0"/>
              <a:buChar char="•"/>
            </a:pPr>
            <a:r>
              <a:rPr lang="en-US" sz="2100" dirty="0"/>
              <a:t>And all other staff who support a person, group, or function</a:t>
            </a:r>
          </a:p>
        </p:txBody>
      </p:sp>
      <p:pic>
        <p:nvPicPr>
          <p:cNvPr id="1026" name="Picture 2" descr="http://startyourownsmallbiz.com/wp-content/uploads/2012/03/small-business-sta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5" y="2743200"/>
            <a:ext cx="4048125" cy="2686051"/>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5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5105400" cy="1015663"/>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Module 6</a:t>
            </a:r>
          </a:p>
          <a:p>
            <a:pPr algn="ctr"/>
            <a:r>
              <a:rPr lang="en-US" sz="3000" b="1" dirty="0">
                <a:latin typeface="Times New Roman" panose="02020603050405020304" pitchFamily="18" charset="0"/>
                <a:cs typeface="Times New Roman" panose="02020603050405020304" pitchFamily="18" charset="0"/>
              </a:rPr>
              <a:t>Effective Writing For Results</a:t>
            </a:r>
          </a:p>
        </p:txBody>
      </p:sp>
      <p:pic>
        <p:nvPicPr>
          <p:cNvPr id="4098" name="Picture 2" descr="http://blogs.discovermagazine.com/notrocketscience/files/2010/07/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9226"/>
            <a:ext cx="3048000" cy="1290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752600"/>
            <a:ext cx="8763000" cy="4401205"/>
          </a:xfrm>
          <a:prstGeom prst="rect">
            <a:avLst/>
          </a:prstGeom>
          <a:noFill/>
        </p:spPr>
        <p:txBody>
          <a:bodyPr wrap="square" rtlCol="0">
            <a:spAutoFit/>
          </a:bodyPr>
          <a:lstStyle/>
          <a:p>
            <a:pPr marL="457200" indent="-457200">
              <a:buFont typeface="Arial" panose="020B0604020202020204" pitchFamily="34" charset="0"/>
              <a:buChar char="•"/>
            </a:pPr>
            <a:r>
              <a:rPr lang="en-US" sz="2000" dirty="0"/>
              <a:t>Effective written communication requires you write with a purpose, know your audience, and identify your desired end result. </a:t>
            </a:r>
          </a:p>
          <a:p>
            <a:pPr marL="457200" indent="-457200">
              <a:buFont typeface="Arial" panose="020B0604020202020204" pitchFamily="34" charset="0"/>
              <a:buChar char="•"/>
            </a:pPr>
            <a:r>
              <a:rPr lang="en-US" sz="2000" dirty="0"/>
              <a:t>Organizations and workers are judged by the correct use of grammar and their writing styles. Poor writing reflects badly on the organization and damages the credibility of the writer.</a:t>
            </a:r>
          </a:p>
          <a:p>
            <a:pPr marL="457200" indent="-457200">
              <a:buFont typeface="Arial" panose="020B0604020202020204" pitchFamily="34" charset="0"/>
              <a:buChar char="•"/>
            </a:pPr>
            <a:r>
              <a:rPr lang="en-US" sz="2000" dirty="0"/>
              <a:t>A consistent tone reinforces the message and should be the aim.</a:t>
            </a:r>
          </a:p>
          <a:p>
            <a:pPr marL="457200" indent="-457200">
              <a:buFont typeface="Arial" panose="020B0604020202020204" pitchFamily="34" charset="0"/>
              <a:buChar char="•"/>
            </a:pPr>
            <a:r>
              <a:rPr lang="en-US" sz="2000" dirty="0"/>
              <a:t>To help convey the message, make your writing clear, precise, and concise. Wordy writing loses the reader and fogs the content.</a:t>
            </a:r>
          </a:p>
          <a:p>
            <a:pPr marL="457200" indent="-457200">
              <a:buFont typeface="Arial" panose="020B0604020202020204" pitchFamily="34" charset="0"/>
              <a:buChar char="•"/>
            </a:pPr>
            <a:r>
              <a:rPr lang="en-US" sz="2000" dirty="0"/>
              <a:t>The best writing uses smooth transitions and has paragraphs and sentences of lengths that make the information easy to absorb. It is written for the reading level of the reader.</a:t>
            </a:r>
          </a:p>
          <a:p>
            <a:pPr marL="457200" indent="-457200">
              <a:buFont typeface="Arial" panose="020B0604020202020204" pitchFamily="34" charset="0"/>
              <a:buChar char="•"/>
            </a:pPr>
            <a:r>
              <a:rPr lang="en-US" sz="2000" dirty="0"/>
              <a:t>A document that is well edited and carefully proofread so that it is error free represents you and the organization well. It is the goal of every writer and the pride of every company.</a:t>
            </a:r>
          </a:p>
        </p:txBody>
      </p:sp>
    </p:spTree>
    <p:extLst>
      <p:ext uri="{BB962C8B-B14F-4D97-AF65-F5344CB8AC3E}">
        <p14:creationId xmlns:p14="http://schemas.microsoft.com/office/powerpoint/2010/main" val="303231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61950" y="22860"/>
            <a:ext cx="8610600" cy="6340197"/>
          </a:xfrm>
          <a:prstGeom prst="rect">
            <a:avLst/>
          </a:prstGeom>
        </p:spPr>
        <p:txBody>
          <a:bodyPr wrap="square">
            <a:spAutoFit/>
          </a:bodyPr>
          <a:lstStyle/>
          <a:p>
            <a:endParaRPr lang="en-US" sz="1600" dirty="0"/>
          </a:p>
          <a:p>
            <a:pPr algn="ctr"/>
            <a:r>
              <a:rPr lang="en-US" sz="2400" b="1" dirty="0"/>
              <a:t>Objectives</a:t>
            </a:r>
          </a:p>
          <a:p>
            <a:pPr algn="ctr"/>
            <a:endParaRPr lang="en-US" sz="2400" b="1" dirty="0"/>
          </a:p>
          <a:p>
            <a:pPr marL="342900" indent="-342900">
              <a:buFont typeface="Arial" panose="020B0604020202020204" pitchFamily="34" charset="0"/>
              <a:buChar char="•"/>
            </a:pPr>
            <a:r>
              <a:rPr lang="en-US" dirty="0"/>
              <a:t>Create documents and correspondence that is grammatically correct, error free, gets the message across as intended, produces the desired results, and represents the writer, the organization, and their brands well </a:t>
            </a:r>
          </a:p>
          <a:p>
            <a:pPr marL="342900" indent="-342900">
              <a:buFont typeface="Arial" panose="020B0604020202020204" pitchFamily="34" charset="0"/>
              <a:buChar char="•"/>
            </a:pPr>
            <a:r>
              <a:rPr lang="en-US" dirty="0"/>
              <a:t>Identify the purpose of the writing so that you can write to achieve the outcome you want and maintain focus</a:t>
            </a:r>
          </a:p>
          <a:p>
            <a:pPr marL="342900" indent="-342900">
              <a:buFont typeface="Arial" panose="020B0604020202020204" pitchFamily="34" charset="0"/>
              <a:buChar char="•"/>
            </a:pPr>
            <a:r>
              <a:rPr lang="en-US" dirty="0"/>
              <a:t>Profile the audience so you can write to their reading and experience level, know their expectations, and be aware of any underlying issues or biases</a:t>
            </a:r>
          </a:p>
          <a:p>
            <a:pPr marL="342900" indent="-342900">
              <a:buFont typeface="Arial" panose="020B0604020202020204" pitchFamily="34" charset="0"/>
              <a:buChar char="•"/>
            </a:pPr>
            <a:r>
              <a:rPr lang="en-US" dirty="0"/>
              <a:t>Provide clarity and visual appeal to the document so that it is opened, easily read, and the contents fully understood</a:t>
            </a:r>
          </a:p>
          <a:p>
            <a:pPr marL="342900" indent="-342900">
              <a:buFont typeface="Arial" panose="020B0604020202020204" pitchFamily="34" charset="0"/>
              <a:buChar char="•"/>
            </a:pPr>
            <a:r>
              <a:rPr lang="en-US" dirty="0"/>
              <a:t>Deliver a concise and precise message so a person will read the material, comprehend  it, and not get lost in details or sentences that are unclear or convoluted </a:t>
            </a:r>
          </a:p>
          <a:p>
            <a:pPr marL="342900" indent="-342900">
              <a:buFont typeface="Arial" panose="020B0604020202020204" pitchFamily="34" charset="0"/>
              <a:buChar char="•"/>
            </a:pPr>
            <a:r>
              <a:rPr lang="en-US" dirty="0"/>
              <a:t>Offer credibility with excellent grammar so that the piece represents you and the corporation well and doesn’t make people question your ability to provide products and services. This could alienate current and potential customers and lose contracts</a:t>
            </a:r>
          </a:p>
          <a:p>
            <a:pPr marL="342900" indent="-342900">
              <a:buFont typeface="Arial" panose="020B0604020202020204" pitchFamily="34" charset="0"/>
              <a:buChar char="•"/>
            </a:pPr>
            <a:r>
              <a:rPr lang="en-US" dirty="0"/>
              <a:t>Write effective sentences and paragraphs with a clear messages that flows and is logically sequenced</a:t>
            </a:r>
          </a:p>
          <a:p>
            <a:pPr marL="342900" indent="-342900">
              <a:buFont typeface="Arial" panose="020B0604020202020204" pitchFamily="34" charset="0"/>
              <a:buChar char="•"/>
            </a:pPr>
            <a:r>
              <a:rPr lang="en-US" dirty="0"/>
              <a:t>Use an appropriate and consistent tone for each message to be delivered</a:t>
            </a:r>
          </a:p>
          <a:p>
            <a:pPr marL="342900" indent="-342900">
              <a:buFont typeface="Arial" panose="020B0604020202020204" pitchFamily="34" charset="0"/>
              <a:buChar char="•"/>
            </a:pPr>
            <a:r>
              <a:rPr lang="en-US" dirty="0"/>
              <a:t>Edit and proofread to deliver an error-free document each and every time</a:t>
            </a:r>
          </a:p>
          <a:p>
            <a:r>
              <a:rPr lang="en-US" dirty="0"/>
              <a:t> </a:t>
            </a:r>
          </a:p>
        </p:txBody>
      </p:sp>
    </p:spTree>
    <p:extLst>
      <p:ext uri="{BB962C8B-B14F-4D97-AF65-F5344CB8AC3E}">
        <p14:creationId xmlns:p14="http://schemas.microsoft.com/office/powerpoint/2010/main" val="312745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extBox 1"/>
          <p:cNvSpPr txBox="1"/>
          <p:nvPr/>
        </p:nvSpPr>
        <p:spPr>
          <a:xfrm>
            <a:off x="76200" y="457200"/>
            <a:ext cx="8686800" cy="6463308"/>
          </a:xfrm>
          <a:prstGeom prst="rect">
            <a:avLst/>
          </a:prstGeom>
          <a:noFill/>
        </p:spPr>
        <p:txBody>
          <a:bodyPr wrap="square" rtlCol="0">
            <a:spAutoFit/>
          </a:bodyPr>
          <a:lstStyle/>
          <a:p>
            <a:pPr lvl="0"/>
            <a:r>
              <a:rPr lang="en-US" dirty="0"/>
              <a:t> Participants will:</a:t>
            </a:r>
          </a:p>
          <a:p>
            <a:pPr marL="285750" lvl="0" indent="-285750">
              <a:buFont typeface="Arial" panose="020B0604020202020204" pitchFamily="34" charset="0"/>
              <a:buChar char="•"/>
            </a:pPr>
            <a:r>
              <a:rPr lang="en-US" dirty="0"/>
              <a:t>Improve their writing skills and consistently produce communication that is focused, has a clear purpose, and gets the desired result.</a:t>
            </a:r>
          </a:p>
          <a:p>
            <a:pPr marL="285750" lvl="0" indent="-285750">
              <a:buFont typeface="Arial" panose="020B0604020202020204" pitchFamily="34" charset="0"/>
              <a:buChar char="•"/>
            </a:pPr>
            <a:r>
              <a:rPr lang="en-US" dirty="0"/>
              <a:t>Be attuned to writing errors, can find and correct them in their work.</a:t>
            </a:r>
          </a:p>
          <a:p>
            <a:pPr marL="285750" lvl="0" indent="-285750">
              <a:buFont typeface="Arial" panose="020B0604020202020204" pitchFamily="34" charset="0"/>
              <a:buChar char="•"/>
            </a:pPr>
            <a:r>
              <a:rPr lang="en-US" dirty="0"/>
              <a:t>Have resources they can use when they are unsure of what is correct – and will refer to them when they have a question or are looking for the best-choice solution.</a:t>
            </a:r>
          </a:p>
          <a:p>
            <a:pPr marL="285750" lvl="0" indent="-285750">
              <a:buFont typeface="Arial" panose="020B0604020202020204" pitchFamily="34" charset="0"/>
              <a:buChar char="•"/>
            </a:pPr>
            <a:r>
              <a:rPr lang="en-US" dirty="0"/>
              <a:t>They will develop an eye for spotting writing problems – such as sentences and/or paragraphs that are too long, have excessive wordiness, overuse acronyms, lose information in a narrative, have an inappropriate reading level. They will use bullets or illustrations when they could best explain the information or data.</a:t>
            </a:r>
          </a:p>
          <a:p>
            <a:pPr marL="285750" lvl="0" indent="-285750">
              <a:buFont typeface="Arial" panose="020B0604020202020204" pitchFamily="34" charset="0"/>
              <a:buChar char="•"/>
            </a:pPr>
            <a:r>
              <a:rPr lang="en-US" dirty="0"/>
              <a:t>Be able to critique the writing of others and offer constructive suggestions for improvement that is well received.</a:t>
            </a:r>
          </a:p>
          <a:p>
            <a:pPr marL="285750" lvl="0" indent="-285750">
              <a:buFont typeface="Arial" panose="020B0604020202020204" pitchFamily="34" charset="0"/>
              <a:buChar char="•"/>
            </a:pPr>
            <a:r>
              <a:rPr lang="en-US" dirty="0"/>
              <a:t>Write e-mail, memos, letters, and other documents that apply the lessons learned. And if problems are found, they will identify and correct them.</a:t>
            </a:r>
          </a:p>
          <a:p>
            <a:pPr marL="285750" lvl="0" indent="-285750">
              <a:buFont typeface="Arial" panose="020B0604020202020204" pitchFamily="34" charset="0"/>
              <a:buChar char="•"/>
            </a:pPr>
            <a:r>
              <a:rPr lang="en-US" dirty="0"/>
              <a:t>Be able to write to different audiences, at different reading levels, with different diverse backgrounds and familiarity with the English language.</a:t>
            </a:r>
          </a:p>
          <a:p>
            <a:pPr marL="285750" lvl="0" indent="-285750">
              <a:buFont typeface="Arial" panose="020B0604020202020204" pitchFamily="34" charset="0"/>
              <a:buChar char="•"/>
            </a:pPr>
            <a:r>
              <a:rPr lang="en-US" dirty="0"/>
              <a:t>Apply editing and proofreading techniques to provide consistent error-free documents.</a:t>
            </a:r>
          </a:p>
          <a:p>
            <a:pPr marL="285750" lvl="0" indent="-285750">
              <a:buFont typeface="Arial" panose="020B0604020202020204" pitchFamily="34" charset="0"/>
              <a:buChar char="•"/>
            </a:pPr>
            <a:r>
              <a:rPr lang="en-US" dirty="0"/>
              <a:t>Be comfortable writing any communication that may be required of them, by having had the experience of participating in group and individual guided exercises.</a:t>
            </a:r>
          </a:p>
          <a:p>
            <a:pPr marL="285750" lvl="0" indent="-285750">
              <a:buFont typeface="Arial" panose="020B0604020202020204" pitchFamily="34" charset="0"/>
              <a:buChar char="•"/>
            </a:pPr>
            <a:r>
              <a:rPr lang="en-US" dirty="0"/>
              <a:t>Recognize that writing is not a static process, but changes with time, type, and vehicles of communication. They will seek to continue to develop good writing skills.</a:t>
            </a:r>
          </a:p>
          <a:p>
            <a:pPr marL="285750" lvl="0" indent="-285750">
              <a:buFont typeface="Arial" panose="020B0604020202020204" pitchFamily="34" charset="0"/>
              <a:buChar char="•"/>
            </a:pPr>
            <a:r>
              <a:rPr lang="en-US" dirty="0"/>
              <a:t>Understand the value and perils of using translation software and relying on translators.</a:t>
            </a:r>
          </a:p>
          <a:p>
            <a:pPr marL="285750" lvl="0" indent="-285750">
              <a:buFont typeface="Arial" panose="020B0604020202020204" pitchFamily="34" charset="0"/>
              <a:buChar char="•"/>
            </a:pPr>
            <a:endParaRPr lang="en-US" dirty="0"/>
          </a:p>
        </p:txBody>
      </p:sp>
      <p:sp>
        <p:nvSpPr>
          <p:cNvPr id="3" name="TextBox 2"/>
          <p:cNvSpPr txBox="1"/>
          <p:nvPr/>
        </p:nvSpPr>
        <p:spPr>
          <a:xfrm>
            <a:off x="228600" y="152400"/>
            <a:ext cx="8534400" cy="430887"/>
          </a:xfrm>
          <a:prstGeom prst="rect">
            <a:avLst/>
          </a:prstGeom>
          <a:noFill/>
        </p:spPr>
        <p:txBody>
          <a:bodyPr wrap="square" rtlCol="0">
            <a:spAutoFit/>
          </a:bodyPr>
          <a:lstStyle/>
          <a:p>
            <a:pPr algn="ctr"/>
            <a:r>
              <a:rPr lang="en-US" sz="2200" b="1" dirty="0"/>
              <a:t>Skill Sets</a:t>
            </a:r>
          </a:p>
        </p:txBody>
      </p:sp>
    </p:spTree>
    <p:extLst>
      <p:ext uri="{BB962C8B-B14F-4D97-AF65-F5344CB8AC3E}">
        <p14:creationId xmlns:p14="http://schemas.microsoft.com/office/powerpoint/2010/main" val="118685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aycommunications.ca/images/blogImages/Stickman_communication_366x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514600" cy="2370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57200"/>
            <a:ext cx="4953000" cy="1569660"/>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Module 6</a:t>
            </a:r>
          </a:p>
          <a:p>
            <a:pPr algn="ctr"/>
            <a:r>
              <a:rPr lang="en-US" sz="3200" b="1" dirty="0">
                <a:latin typeface="Times New Roman" panose="02020603050405020304" pitchFamily="18" charset="0"/>
                <a:cs typeface="Times New Roman" panose="02020603050405020304" pitchFamily="18" charset="0"/>
              </a:rPr>
              <a:t>Communication Skills: </a:t>
            </a:r>
          </a:p>
          <a:p>
            <a:pPr algn="ctr"/>
            <a:r>
              <a:rPr lang="en-US" sz="3200" b="1" dirty="0">
                <a:latin typeface="Times New Roman" panose="02020603050405020304" pitchFamily="18" charset="0"/>
                <a:cs typeface="Times New Roman" panose="02020603050405020304" pitchFamily="18" charset="0"/>
              </a:rPr>
              <a:t>Relationship Building</a:t>
            </a:r>
          </a:p>
        </p:txBody>
      </p:sp>
      <p:sp>
        <p:nvSpPr>
          <p:cNvPr id="6" name="TextBox 5"/>
          <p:cNvSpPr txBox="1"/>
          <p:nvPr/>
        </p:nvSpPr>
        <p:spPr>
          <a:xfrm>
            <a:off x="152399" y="1447800"/>
            <a:ext cx="8915401" cy="5139869"/>
          </a:xfrm>
          <a:prstGeom prst="rect">
            <a:avLst/>
          </a:prstGeom>
          <a:noFill/>
        </p:spPr>
        <p:txBody>
          <a:bodyPr wrap="square" rtlCol="0">
            <a:spAutoFit/>
          </a:bodyPr>
          <a:lstStyle/>
          <a:p>
            <a:endParaRPr lang="en-US" sz="2400" dirty="0"/>
          </a:p>
          <a:p>
            <a:endParaRPr lang="en-US" sz="2400" dirty="0"/>
          </a:p>
          <a:p>
            <a:pPr marL="342900" indent="-342900">
              <a:buFont typeface="Arial" panose="020B0604020202020204" pitchFamily="34" charset="0"/>
              <a:buChar char="•"/>
            </a:pPr>
            <a:r>
              <a:rPr lang="en-US" sz="2000" dirty="0"/>
              <a:t>Today’s global world requires that we communicate effectively</a:t>
            </a:r>
          </a:p>
          <a:p>
            <a:r>
              <a:rPr lang="en-US" sz="2000" dirty="0"/>
              <a:t>       with all types of Individuals – people with styles, genders, and cultures different            </a:t>
            </a:r>
          </a:p>
          <a:p>
            <a:r>
              <a:rPr lang="en-US" sz="2000" dirty="0"/>
              <a:t>       than our own. </a:t>
            </a:r>
          </a:p>
          <a:p>
            <a:pPr marL="342900" indent="-342900">
              <a:buFont typeface="Arial" panose="020B0604020202020204" pitchFamily="34" charset="0"/>
              <a:buChar char="•"/>
            </a:pPr>
            <a:r>
              <a:rPr lang="en-US" sz="2000" dirty="0"/>
              <a:t>In addition to physically hearing a message, we must read non-verbal cues to get the complete story. By interpreting body language and noting other signals, we may find that the body is delivering a different message than the spoken words. When in doubt, “listen” to the body language. It is usually right. </a:t>
            </a:r>
          </a:p>
          <a:p>
            <a:pPr marL="342900" indent="-342900">
              <a:buFont typeface="Arial" panose="020B0604020202020204" pitchFamily="34" charset="0"/>
              <a:buChar char="•"/>
            </a:pPr>
            <a:r>
              <a:rPr lang="en-US" sz="2000" dirty="0"/>
              <a:t>To have trusting relationships, we must develop empathy and understand the feelings behind words and actions. We must “walk in their shoes.”</a:t>
            </a:r>
          </a:p>
          <a:p>
            <a:pPr marL="342900" indent="-342900">
              <a:buFont typeface="Arial" panose="020B0604020202020204" pitchFamily="34" charset="0"/>
              <a:buChar char="•"/>
            </a:pPr>
            <a:r>
              <a:rPr lang="en-US" sz="2000" dirty="0"/>
              <a:t>Emotional Intelligence is the best tool for relating to others and handling conflict.</a:t>
            </a:r>
          </a:p>
          <a:p>
            <a:pPr marL="342900" indent="-342900">
              <a:buFont typeface="Arial" panose="020B0604020202020204" pitchFamily="34" charset="0"/>
              <a:buChar char="•"/>
            </a:pPr>
            <a:r>
              <a:rPr lang="en-US" sz="2000" dirty="0"/>
              <a:t>We all need to master the art of making small talk, to be comfortable conversing with anyone in all situations, including networking functions.</a:t>
            </a:r>
          </a:p>
          <a:p>
            <a:pPr marL="342900" indent="-342900">
              <a:buFont typeface="Arial" panose="020B0604020202020204" pitchFamily="34" charset="0"/>
              <a:buChar char="•"/>
            </a:pPr>
            <a:r>
              <a:rPr lang="en-US" sz="2000" dirty="0"/>
              <a:t>In order to appropriately use social media, we must be cognizant of how social media is best used and the ways it can make or break a professional reputation.</a:t>
            </a:r>
          </a:p>
        </p:txBody>
      </p:sp>
    </p:spTree>
    <p:extLst>
      <p:ext uri="{BB962C8B-B14F-4D97-AF65-F5344CB8AC3E}">
        <p14:creationId xmlns:p14="http://schemas.microsoft.com/office/powerpoint/2010/main" val="281907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4000"/>
          </a:schemeClr>
        </a:solidFill>
        <a:effectLst/>
      </p:bgPr>
    </p:bg>
    <p:spTree>
      <p:nvGrpSpPr>
        <p:cNvPr id="1" name=""/>
        <p:cNvGrpSpPr/>
        <p:nvPr/>
      </p:nvGrpSpPr>
      <p:grpSpPr>
        <a:xfrm>
          <a:off x="0" y="0"/>
          <a:ext cx="0" cy="0"/>
          <a:chOff x="0" y="0"/>
          <a:chExt cx="0" cy="0"/>
        </a:xfrm>
      </p:grpSpPr>
      <p:sp>
        <p:nvSpPr>
          <p:cNvPr id="4" name="Rectangle 3"/>
          <p:cNvSpPr/>
          <p:nvPr/>
        </p:nvSpPr>
        <p:spPr>
          <a:xfrm>
            <a:off x="381000" y="381000"/>
            <a:ext cx="8458200" cy="5693866"/>
          </a:xfrm>
          <a:prstGeom prst="rect">
            <a:avLst/>
          </a:prstGeom>
        </p:spPr>
        <p:txBody>
          <a:bodyPr wrap="square">
            <a:spAutoFit/>
          </a:bodyPr>
          <a:lstStyle/>
          <a:p>
            <a:pPr algn="ctr"/>
            <a:r>
              <a:rPr lang="en-US" sz="2800" b="1" dirty="0"/>
              <a:t>Objectives</a:t>
            </a:r>
          </a:p>
          <a:p>
            <a:pPr algn="ctr"/>
            <a:endParaRPr lang="en-US" sz="2800" b="1" dirty="0"/>
          </a:p>
          <a:p>
            <a:pPr marL="457200" indent="-457200">
              <a:buFont typeface="Arial" panose="020B0604020202020204" pitchFamily="34" charset="0"/>
              <a:buChar char="•"/>
            </a:pPr>
            <a:r>
              <a:rPr lang="en-US" sz="2800" dirty="0"/>
              <a:t>Effectively engage all types of individuals for better communication</a:t>
            </a:r>
          </a:p>
          <a:p>
            <a:pPr marL="457200" indent="-457200">
              <a:buFont typeface="Arial" panose="020B0604020202020204" pitchFamily="34" charset="0"/>
              <a:buChar char="•"/>
            </a:pPr>
            <a:r>
              <a:rPr lang="en-US" sz="2800" dirty="0"/>
              <a:t>Use active listening; interpret non-verbal cues</a:t>
            </a:r>
          </a:p>
          <a:p>
            <a:pPr marL="457200" indent="-457200">
              <a:buFont typeface="Arial" panose="020B0604020202020204" pitchFamily="34" charset="0"/>
              <a:buChar char="•"/>
            </a:pPr>
            <a:r>
              <a:rPr lang="en-US" sz="2800" dirty="0"/>
              <a:t>Develop empathy; build trust; restore lost trust </a:t>
            </a:r>
          </a:p>
          <a:p>
            <a:pPr marL="457200" indent="-457200">
              <a:buFont typeface="Arial" panose="020B0604020202020204" pitchFamily="34" charset="0"/>
              <a:buChar char="•"/>
            </a:pPr>
            <a:r>
              <a:rPr lang="en-US" sz="2800" dirty="0"/>
              <a:t>Use Emotional Intelligence; handle difficult conversations; reduce conflict</a:t>
            </a:r>
          </a:p>
          <a:p>
            <a:pPr marL="457200" indent="-457200">
              <a:buFont typeface="Arial" panose="020B0604020202020204" pitchFamily="34" charset="0"/>
              <a:buChar char="•"/>
            </a:pPr>
            <a:r>
              <a:rPr lang="en-US" sz="2800" dirty="0"/>
              <a:t>Practice small talk; get savvy on gender and cultural differences</a:t>
            </a:r>
          </a:p>
          <a:p>
            <a:pPr marL="457200" indent="-457200">
              <a:buFont typeface="Arial" panose="020B0604020202020204" pitchFamily="34" charset="0"/>
              <a:buChar char="•"/>
            </a:pPr>
            <a:r>
              <a:rPr lang="en-US" sz="2800" dirty="0"/>
              <a:t>Learn the right time and way to network </a:t>
            </a:r>
          </a:p>
          <a:p>
            <a:pPr marL="457200" indent="-457200">
              <a:buFont typeface="Arial" panose="020B0604020202020204" pitchFamily="34" charset="0"/>
              <a:buChar char="•"/>
            </a:pPr>
            <a:r>
              <a:rPr lang="en-US" sz="2800" dirty="0"/>
              <a:t>Understand pros and cons of social media and how to manage a public and private image</a:t>
            </a:r>
          </a:p>
        </p:txBody>
      </p:sp>
    </p:spTree>
    <p:extLst>
      <p:ext uri="{BB962C8B-B14F-4D97-AF65-F5344CB8AC3E}">
        <p14:creationId xmlns:p14="http://schemas.microsoft.com/office/powerpoint/2010/main" val="61055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FF33">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205740" y="664250"/>
            <a:ext cx="8938260" cy="7217360"/>
          </a:xfrm>
          <a:prstGeom prst="rect">
            <a:avLst/>
          </a:prstGeom>
          <a:noFill/>
        </p:spPr>
        <p:txBody>
          <a:bodyPr wrap="square" rtlCol="0">
            <a:spAutoFit/>
          </a:bodyPr>
          <a:lstStyle/>
          <a:p>
            <a:pPr lvl="0"/>
            <a:r>
              <a:rPr lang="en-US" sz="1700" dirty="0"/>
              <a:t>Participants will:</a:t>
            </a:r>
          </a:p>
          <a:p>
            <a:pPr marL="285750" lvl="0" indent="-285750">
              <a:buFont typeface="Arial" panose="020B0604020202020204" pitchFamily="34" charset="0"/>
              <a:buChar char="•"/>
            </a:pPr>
            <a:r>
              <a:rPr lang="en-US" sz="1700" dirty="0"/>
              <a:t>Feel comfortable communicating with people having many different communication styles, those from other cultures, and at all levels within the organization. </a:t>
            </a:r>
          </a:p>
          <a:p>
            <a:pPr marL="285750" lvl="0" indent="-285750">
              <a:buFont typeface="Arial" panose="020B0604020202020204" pitchFamily="34" charset="0"/>
              <a:buChar char="•"/>
            </a:pPr>
            <a:r>
              <a:rPr lang="en-US" sz="1700" dirty="0"/>
              <a:t>Apply active listening skills and correctly interpret non-verbal communication signs; know how to ask probing and open-ended questions to clarify any confusion.</a:t>
            </a:r>
          </a:p>
          <a:p>
            <a:pPr marL="285750" lvl="0" indent="-285750">
              <a:buFont typeface="Arial" panose="020B0604020202020204" pitchFamily="34" charset="0"/>
              <a:buChar char="•"/>
            </a:pPr>
            <a:r>
              <a:rPr lang="en-US" sz="1700" dirty="0"/>
              <a:t>Exhibit empathy through role plays and discussions to better understand the other person’s position, feelings, and objectives. Participate in simulations to experience viewpoints of others within the organization and see how their concerns are valid from their standpoints.</a:t>
            </a:r>
          </a:p>
          <a:p>
            <a:pPr marL="285750" lvl="0" indent="-285750">
              <a:buFont typeface="Arial" panose="020B0604020202020204" pitchFamily="34" charset="0"/>
              <a:buChar char="•"/>
            </a:pPr>
            <a:r>
              <a:rPr lang="en-US" sz="1700" dirty="0"/>
              <a:t>Value the role that trust plays in all relationships; know how to establish and maintain trust with others; use the steps to regain lost trust and accept the consequences if it cannot be restored.</a:t>
            </a:r>
          </a:p>
          <a:p>
            <a:pPr marL="285750" lvl="0" indent="-285750">
              <a:buFont typeface="Arial" panose="020B0604020202020204" pitchFamily="34" charset="0"/>
              <a:buChar char="•"/>
            </a:pPr>
            <a:r>
              <a:rPr lang="en-US" sz="1700" dirty="0"/>
              <a:t>Use Emotional Intelligence in communications and interactions, to resolve conflict, and to hold difficult conversations without alienating others or compromising company policies.</a:t>
            </a:r>
          </a:p>
          <a:p>
            <a:pPr marL="285750" lvl="0" indent="-285750">
              <a:buFont typeface="Arial" panose="020B0604020202020204" pitchFamily="34" charset="0"/>
              <a:buChar char="•"/>
            </a:pPr>
            <a:r>
              <a:rPr lang="en-US" sz="1700" dirty="0"/>
              <a:t>Be able to better communicate across genders and cultures; apply research to understand communications styles/differences; learn to appreciate different points of view.</a:t>
            </a:r>
          </a:p>
          <a:p>
            <a:pPr marL="285750" lvl="0" indent="-285750">
              <a:buFont typeface="Arial" panose="020B0604020202020204" pitchFamily="34" charset="0"/>
              <a:buChar char="•"/>
            </a:pPr>
            <a:r>
              <a:rPr lang="en-US" sz="1700" dirty="0"/>
              <a:t>Comfortably converse with anyone by practicing and knowing how to make small talk.</a:t>
            </a:r>
          </a:p>
          <a:p>
            <a:pPr marL="285750" lvl="0" indent="-285750">
              <a:buFont typeface="Arial" panose="020B0604020202020204" pitchFamily="34" charset="0"/>
              <a:buChar char="•"/>
            </a:pPr>
            <a:r>
              <a:rPr lang="en-US" sz="1700" dirty="0"/>
              <a:t>Recognize the value of networking to achieve career and organizational goals; establish and widen networking circles. This includes face-to-face, online, and other forms of networking.</a:t>
            </a:r>
          </a:p>
          <a:p>
            <a:pPr marL="285750" lvl="0" indent="-285750">
              <a:buFont typeface="Arial" panose="020B0604020202020204" pitchFamily="34" charset="0"/>
              <a:buChar char="•"/>
            </a:pPr>
            <a:r>
              <a:rPr lang="en-US" sz="1700" dirty="0"/>
              <a:t>Avoid networking mistakes, such as not being reciprocal and focusing on self-interests, monopolizing others’ time, not following up, and not keeping promises.</a:t>
            </a:r>
          </a:p>
          <a:p>
            <a:pPr marL="285750" lvl="0" indent="-285750">
              <a:buFont typeface="Arial" panose="020B0604020202020204" pitchFamily="34" charset="0"/>
              <a:buChar char="•"/>
            </a:pPr>
            <a:r>
              <a:rPr lang="en-US" sz="1700" dirty="0"/>
              <a:t>Be familiar and stay current with many forms of social media, understand their uses and how to capitalize on them for career and organizational advancement. Recognize their inappropriate uses and the consequences they can have one one’s career.</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endParaRPr lang="en-US" dirty="0"/>
          </a:p>
        </p:txBody>
      </p:sp>
      <p:sp>
        <p:nvSpPr>
          <p:cNvPr id="3" name="TextBox 2"/>
          <p:cNvSpPr txBox="1"/>
          <p:nvPr/>
        </p:nvSpPr>
        <p:spPr>
          <a:xfrm>
            <a:off x="205740" y="152400"/>
            <a:ext cx="8862060" cy="430887"/>
          </a:xfrm>
          <a:prstGeom prst="rect">
            <a:avLst/>
          </a:prstGeom>
          <a:noFill/>
        </p:spPr>
        <p:txBody>
          <a:bodyPr wrap="square" rtlCol="0">
            <a:spAutoFit/>
          </a:bodyPr>
          <a:lstStyle/>
          <a:p>
            <a:pPr algn="ctr"/>
            <a:r>
              <a:rPr lang="en-US" sz="2200" b="1" dirty="0"/>
              <a:t>Skill Sets</a:t>
            </a:r>
          </a:p>
        </p:txBody>
      </p:sp>
    </p:spTree>
    <p:extLst>
      <p:ext uri="{BB962C8B-B14F-4D97-AF65-F5344CB8AC3E}">
        <p14:creationId xmlns:p14="http://schemas.microsoft.com/office/powerpoint/2010/main" val="8024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normAutofit/>
          </a:bodyPr>
          <a:lstStyle/>
          <a:p>
            <a:pPr marR="0"/>
            <a:r>
              <a:rPr lang="en-US" sz="3000" b="1" i="0" u="none" strike="noStrike" kern="1400" baseline="0" dirty="0">
                <a:solidFill>
                  <a:srgbClr val="212120"/>
                </a:solidFill>
                <a:latin typeface="Times New Roman"/>
              </a:rPr>
              <a:t>Module 8</a:t>
            </a:r>
            <a:br>
              <a:rPr lang="en-US" sz="3000" b="1" i="0" u="none" strike="noStrike" kern="1400" baseline="0" dirty="0">
                <a:solidFill>
                  <a:srgbClr val="212120"/>
                </a:solidFill>
                <a:latin typeface="Times New Roman"/>
              </a:rPr>
            </a:br>
            <a:r>
              <a:rPr lang="en-US" sz="3000" b="1" i="0" u="none" strike="noStrike" kern="1400" baseline="0" dirty="0">
                <a:solidFill>
                  <a:srgbClr val="212120"/>
                </a:solidFill>
                <a:latin typeface="Times New Roman"/>
              </a:rPr>
              <a:t>Become</a:t>
            </a:r>
            <a:r>
              <a:rPr lang="en-US" sz="3000" b="1" i="0" u="none" strike="noStrike" kern="1400" dirty="0">
                <a:solidFill>
                  <a:srgbClr val="212120"/>
                </a:solidFill>
                <a:latin typeface="Times New Roman"/>
              </a:rPr>
              <a:t> A Value-Added Office Professional</a:t>
            </a:r>
            <a:endParaRPr lang="en-US" sz="3000" b="1" i="0" u="none" strike="noStrike" kern="1400" baseline="0" dirty="0">
              <a:solidFill>
                <a:srgbClr val="212120"/>
              </a:solidFill>
              <a:latin typeface="Times New Roman"/>
            </a:endParaRPr>
          </a:p>
        </p:txBody>
      </p:sp>
      <p:pic>
        <p:nvPicPr>
          <p:cNvPr id="6146" name="Picture 2" descr="http://www.associationallies.com/assets/images/standingo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2771775" cy="19273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1196876"/>
            <a:ext cx="60198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Each of us should assess personal continuing education needs. We can do this by identifying future needs of the organization, looking at our current skills, and determining areas where skill development is needed. Then, we should explore the best options for achieving our goals.</a:t>
            </a:r>
          </a:p>
          <a:p>
            <a:pPr marL="285750" indent="-285750">
              <a:buFont typeface="Arial" panose="020B0604020202020204" pitchFamily="34" charset="0"/>
              <a:buChar char="•"/>
            </a:pPr>
            <a:r>
              <a:rPr lang="en-US" sz="1600" dirty="0"/>
              <a:t>To stay current with new technologies, we need to develop a resource network of end users, pertinent newsletters, web sites, magazines, RSS feeders, and  product-specific hot lines.  </a:t>
            </a:r>
          </a:p>
          <a:p>
            <a:pPr marL="285750" indent="-285750">
              <a:buFont typeface="Arial" panose="020B0604020202020204" pitchFamily="34" charset="0"/>
              <a:buChar char="•"/>
            </a:pPr>
            <a:endParaRPr lang="en-US" sz="1600" dirty="0"/>
          </a:p>
        </p:txBody>
      </p:sp>
      <p:sp>
        <p:nvSpPr>
          <p:cNvPr id="8" name="TextBox 7"/>
          <p:cNvSpPr txBox="1"/>
          <p:nvPr/>
        </p:nvSpPr>
        <p:spPr>
          <a:xfrm>
            <a:off x="76200" y="3166170"/>
            <a:ext cx="87630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To develop a network of professionals, we need to establish personal relationships with individuals in our industry and field who will counsel us, serve as mentors, answers questions, and take an interest in our career and advancement. Then, expand our network to encompass related fields.</a:t>
            </a:r>
          </a:p>
          <a:p>
            <a:pPr marL="285750" indent="-285750">
              <a:buFont typeface="Arial" panose="020B0604020202020204" pitchFamily="34" charset="0"/>
              <a:buChar char="•"/>
            </a:pPr>
            <a:r>
              <a:rPr lang="en-US" sz="1600" dirty="0"/>
              <a:t>The steps for preparing for a performance review include: creating documentation for the next review by starting a file of accomplishments and kudos; collecting samples of work showcasing skills; indicating responsibilities outside your current job description; verifying continuing education and volunteer work; having a detailed plan for building new skills; asking for support; reviewing our own performance; and being prepared for suggestions and recommended changes.</a:t>
            </a:r>
          </a:p>
          <a:p>
            <a:pPr marL="285750" indent="-285750">
              <a:buFont typeface="Arial" panose="020B0604020202020204" pitchFamily="34" charset="0"/>
              <a:buChar char="•"/>
            </a:pPr>
            <a:r>
              <a:rPr lang="en-US" sz="1600" dirty="0"/>
              <a:t>Success today requires you study the corporate and department strategic plan and align your goals with them. Look for internal mobility and rate your readiness for the next job. Network between and among departments and with higher ups. Opt for activities that will increase your visibility. </a:t>
            </a:r>
          </a:p>
          <a:p>
            <a:pPr marL="285750" indent="-285750">
              <a:buFont typeface="Arial" panose="020B0604020202020204" pitchFamily="34" charset="0"/>
              <a:buChar char="•"/>
            </a:pPr>
            <a:r>
              <a:rPr lang="en-US" sz="1600" dirty="0"/>
              <a:t>To balance home and work, look for ways to manage your time better, ask for support whenever and wherever you need it, share responsibilities with others, let small things go, and be in the moment  wherever you are. </a:t>
            </a:r>
          </a:p>
        </p:txBody>
      </p:sp>
    </p:spTree>
    <p:extLst>
      <p:ext uri="{BB962C8B-B14F-4D97-AF65-F5344CB8AC3E}">
        <p14:creationId xmlns:p14="http://schemas.microsoft.com/office/powerpoint/2010/main" val="203689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62000"/>
          </a:schemeClr>
        </a:solidFill>
        <a:effectLst/>
      </p:bgPr>
    </p:bg>
    <p:spTree>
      <p:nvGrpSpPr>
        <p:cNvPr id="1" name=""/>
        <p:cNvGrpSpPr/>
        <p:nvPr/>
      </p:nvGrpSpPr>
      <p:grpSpPr>
        <a:xfrm>
          <a:off x="0" y="0"/>
          <a:ext cx="0" cy="0"/>
          <a:chOff x="0" y="0"/>
          <a:chExt cx="0" cy="0"/>
        </a:xfrm>
      </p:grpSpPr>
      <p:sp>
        <p:nvSpPr>
          <p:cNvPr id="4" name="Rectangle 3"/>
          <p:cNvSpPr/>
          <p:nvPr/>
        </p:nvSpPr>
        <p:spPr>
          <a:xfrm>
            <a:off x="152400" y="533400"/>
            <a:ext cx="8610600" cy="5693866"/>
          </a:xfrm>
          <a:prstGeom prst="rect">
            <a:avLst/>
          </a:prstGeom>
        </p:spPr>
        <p:txBody>
          <a:bodyPr wrap="square">
            <a:spAutoFit/>
          </a:bodyPr>
          <a:lstStyle/>
          <a:p>
            <a:pPr lvl="0" algn="ctr"/>
            <a:r>
              <a:rPr lang="en-US" sz="2800" b="1" dirty="0"/>
              <a:t>Objectives</a:t>
            </a:r>
          </a:p>
          <a:p>
            <a:pPr lvl="0" algn="ctr"/>
            <a:r>
              <a:rPr lang="en-US" sz="2800" b="1" dirty="0"/>
              <a:t> </a:t>
            </a:r>
          </a:p>
          <a:p>
            <a:pPr marL="457200" lvl="0" indent="-457200">
              <a:buFont typeface="Arial" panose="020B0604020202020204" pitchFamily="34" charset="0"/>
              <a:buChar char="•"/>
            </a:pPr>
            <a:r>
              <a:rPr lang="en-US" sz="2800" dirty="0"/>
              <a:t>Create a meaningful Personal Development Plan</a:t>
            </a:r>
          </a:p>
          <a:p>
            <a:pPr marL="457200" lvl="0" indent="-457200">
              <a:buFont typeface="Arial" panose="020B0604020202020204" pitchFamily="34" charset="0"/>
              <a:buChar char="•"/>
            </a:pPr>
            <a:r>
              <a:rPr lang="en-US" sz="2800" dirty="0"/>
              <a:t>Assess continuing education needs and determine best-learning strategies</a:t>
            </a:r>
          </a:p>
          <a:p>
            <a:pPr marL="457200" lvl="0" indent="-457200">
              <a:buFont typeface="Arial" panose="020B0604020202020204" pitchFamily="34" charset="0"/>
              <a:buChar char="•"/>
            </a:pPr>
            <a:r>
              <a:rPr lang="en-US" sz="2800" dirty="0"/>
              <a:t>Learn how to stay current with new technologies</a:t>
            </a:r>
          </a:p>
          <a:p>
            <a:pPr marL="457200" lvl="0" indent="-457200">
              <a:buFont typeface="Arial" panose="020B0604020202020204" pitchFamily="34" charset="0"/>
              <a:buChar char="•"/>
            </a:pPr>
            <a:r>
              <a:rPr lang="en-US" sz="2800" dirty="0"/>
              <a:t>Use networks for a professional advantage</a:t>
            </a:r>
          </a:p>
          <a:p>
            <a:pPr marL="457200" lvl="0" indent="-457200">
              <a:buFont typeface="Arial" panose="020B0604020202020204" pitchFamily="34" charset="0"/>
              <a:buChar char="•"/>
            </a:pPr>
            <a:r>
              <a:rPr lang="en-US" sz="2800" dirty="0"/>
              <a:t>Prepare for performance reviews, apply feedback, and open communication channels</a:t>
            </a:r>
          </a:p>
          <a:p>
            <a:pPr marL="457200" lvl="0" indent="-457200">
              <a:buFont typeface="Arial" panose="020B0604020202020204" pitchFamily="34" charset="0"/>
              <a:buChar char="•"/>
            </a:pPr>
            <a:r>
              <a:rPr lang="en-US" sz="2800" dirty="0"/>
              <a:t>Capitalize on internal mobility and grow with the company</a:t>
            </a:r>
          </a:p>
          <a:p>
            <a:pPr marL="457200" lvl="0" indent="-457200">
              <a:buFont typeface="Arial" panose="020B0604020202020204" pitchFamily="34" charset="0"/>
              <a:buChar char="•"/>
            </a:pPr>
            <a:r>
              <a:rPr lang="en-US" sz="2800" dirty="0"/>
              <a:t>Review activities for work/life significance and develop strategies for personal control</a:t>
            </a:r>
          </a:p>
        </p:txBody>
      </p:sp>
    </p:spTree>
    <p:extLst>
      <p:ext uri="{BB962C8B-B14F-4D97-AF65-F5344CB8AC3E}">
        <p14:creationId xmlns:p14="http://schemas.microsoft.com/office/powerpoint/2010/main" val="2448054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alpha val="59000"/>
          </a:srgbClr>
        </a:solidFill>
        <a:effectLst/>
      </p:bgPr>
    </p:bg>
    <p:spTree>
      <p:nvGrpSpPr>
        <p:cNvPr id="1" name=""/>
        <p:cNvGrpSpPr/>
        <p:nvPr/>
      </p:nvGrpSpPr>
      <p:grpSpPr>
        <a:xfrm>
          <a:off x="0" y="0"/>
          <a:ext cx="0" cy="0"/>
          <a:chOff x="0" y="0"/>
          <a:chExt cx="0" cy="0"/>
        </a:xfrm>
      </p:grpSpPr>
      <p:sp>
        <p:nvSpPr>
          <p:cNvPr id="4" name="TextBox 3"/>
          <p:cNvSpPr txBox="1"/>
          <p:nvPr/>
        </p:nvSpPr>
        <p:spPr>
          <a:xfrm>
            <a:off x="194310" y="304800"/>
            <a:ext cx="8721090" cy="7294305"/>
          </a:xfrm>
          <a:prstGeom prst="rect">
            <a:avLst/>
          </a:prstGeom>
          <a:noFill/>
        </p:spPr>
        <p:txBody>
          <a:bodyPr wrap="square" rtlCol="0">
            <a:spAutoFit/>
          </a:bodyPr>
          <a:lstStyle/>
          <a:p>
            <a:pPr lvl="0"/>
            <a:r>
              <a:rPr lang="en-US" dirty="0"/>
              <a:t> Participants will:</a:t>
            </a:r>
          </a:p>
          <a:p>
            <a:pPr marL="285750" lvl="0" indent="-285750">
              <a:buFont typeface="Arial" panose="020B0604020202020204" pitchFamily="34" charset="0"/>
              <a:buChar char="•"/>
            </a:pPr>
            <a:r>
              <a:rPr lang="en-US" dirty="0"/>
              <a:t>Focus on having a career – not just a job. They will realize that in today’s work world, continuing education is necessary to keep a job and crucial for advancing.</a:t>
            </a:r>
          </a:p>
          <a:p>
            <a:pPr marL="285750" lvl="0" indent="-285750">
              <a:buFont typeface="Arial" panose="020B0604020202020204" pitchFamily="34" charset="0"/>
              <a:buChar char="•"/>
            </a:pPr>
            <a:r>
              <a:rPr lang="en-US" dirty="0"/>
              <a:t>Become comfortable evaluating their skills, expanding skills sets to meet work demands, and filling any skill gaps. They will each have a current Personal Development Plan that outlines specific goals and timelines for accomplishing them.</a:t>
            </a:r>
          </a:p>
          <a:p>
            <a:pPr marL="285750" lvl="0" indent="-285750">
              <a:buFont typeface="Arial" panose="020B0604020202020204" pitchFamily="34" charset="0"/>
              <a:buChar char="•"/>
            </a:pPr>
            <a:r>
              <a:rPr lang="en-US" dirty="0"/>
              <a:t>Upgrade technology skills by building in ongoing learning opportunities and have a quarterly plan for meeting these goals and verifying them in performance reviews.</a:t>
            </a:r>
          </a:p>
          <a:p>
            <a:pPr marL="285750" lvl="0" indent="-285750">
              <a:buFont typeface="Arial" panose="020B0604020202020204" pitchFamily="34" charset="0"/>
              <a:buChar char="•"/>
            </a:pPr>
            <a:r>
              <a:rPr lang="en-US" dirty="0"/>
              <a:t>Create professional networks, local and online, as support groups they can turn to for solutions, information, and best-practice sharing. They will participate in online discussions, maintain an active profile on LinkedIn, and be willing to engage with others.</a:t>
            </a:r>
          </a:p>
          <a:p>
            <a:pPr marL="285750" lvl="0" indent="-285750">
              <a:buFont typeface="Arial" panose="020B0604020202020204" pitchFamily="34" charset="0"/>
              <a:buChar char="•"/>
            </a:pPr>
            <a:r>
              <a:rPr lang="en-US" dirty="0"/>
              <a:t>Develop a list of resources to keep current in their industry and field. This will include magazines, newsletters, links, user-groups, webinars, white papers, and other sources. They will share pertinent information with their networks and be seen as the go-to person in their specialty area.</a:t>
            </a:r>
          </a:p>
          <a:p>
            <a:pPr marL="285750" lvl="0" indent="-285750">
              <a:buFont typeface="Arial" panose="020B0604020202020204" pitchFamily="34" charset="0"/>
              <a:buChar char="•"/>
            </a:pPr>
            <a:r>
              <a:rPr lang="en-US" dirty="0"/>
              <a:t>Use performance reviews as an opportunity to discuss further development and take on more responsibilities. They will ask for support and get buy-in for their continuing education and professional development. They will pursue excellence.</a:t>
            </a:r>
          </a:p>
          <a:p>
            <a:pPr marL="285750" lvl="0" indent="-285750">
              <a:buFont typeface="Arial" panose="020B0604020202020204" pitchFamily="34" charset="0"/>
              <a:buChar char="•"/>
            </a:pPr>
            <a:r>
              <a:rPr lang="en-US" dirty="0"/>
              <a:t>Seek to expand their positions and/or advance within the organization. They will be aware of skills needed for other positions and measure themselves for readiness.</a:t>
            </a:r>
          </a:p>
          <a:p>
            <a:pPr marL="285750" lvl="0" indent="-285750">
              <a:buFont typeface="Arial" panose="020B0604020202020204" pitchFamily="34" charset="0"/>
              <a:buChar char="•"/>
            </a:pPr>
            <a:r>
              <a:rPr lang="en-US" dirty="0"/>
              <a:t>Take control of home and work responsibilities and strive for a balance, so that they can minimize pressure and stress. They will devise solutions to “be in the moment” for each part of their life so they will be totally engaged in each situation.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endParaRPr lang="en-US" dirty="0"/>
          </a:p>
        </p:txBody>
      </p:sp>
      <p:sp>
        <p:nvSpPr>
          <p:cNvPr id="2" name="TextBox 1"/>
          <p:cNvSpPr txBox="1"/>
          <p:nvPr/>
        </p:nvSpPr>
        <p:spPr>
          <a:xfrm>
            <a:off x="4267200" y="76200"/>
            <a:ext cx="1207062" cy="430887"/>
          </a:xfrm>
          <a:prstGeom prst="rect">
            <a:avLst/>
          </a:prstGeom>
          <a:noFill/>
        </p:spPr>
        <p:txBody>
          <a:bodyPr wrap="none" rtlCol="0">
            <a:spAutoFit/>
          </a:bodyPr>
          <a:lstStyle/>
          <a:p>
            <a:r>
              <a:rPr lang="en-US" sz="2200" b="1" dirty="0"/>
              <a:t>Skill Sets</a:t>
            </a:r>
          </a:p>
        </p:txBody>
      </p:sp>
    </p:spTree>
    <p:extLst>
      <p:ext uri="{BB962C8B-B14F-4D97-AF65-F5344CB8AC3E}">
        <p14:creationId xmlns:p14="http://schemas.microsoft.com/office/powerpoint/2010/main" val="366785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C5BF6">
            <a:alpha val="56000"/>
          </a:srgbClr>
        </a:solidFill>
        <a:effectLst/>
      </p:bgPr>
    </p:bg>
    <p:spTree>
      <p:nvGrpSpPr>
        <p:cNvPr id="1" name=""/>
        <p:cNvGrpSpPr/>
        <p:nvPr/>
      </p:nvGrpSpPr>
      <p:grpSpPr>
        <a:xfrm>
          <a:off x="0" y="0"/>
          <a:ext cx="0" cy="0"/>
          <a:chOff x="0" y="0"/>
          <a:chExt cx="0" cy="0"/>
        </a:xfrm>
      </p:grpSpPr>
      <p:sp>
        <p:nvSpPr>
          <p:cNvPr id="3" name="TextBox 2"/>
          <p:cNvSpPr txBox="1"/>
          <p:nvPr/>
        </p:nvSpPr>
        <p:spPr>
          <a:xfrm>
            <a:off x="1066800" y="3124200"/>
            <a:ext cx="7194983" cy="2862322"/>
          </a:xfrm>
          <a:prstGeom prst="rect">
            <a:avLst/>
          </a:prstGeom>
          <a:noFill/>
        </p:spPr>
        <p:txBody>
          <a:bodyPr wrap="none" rtlCol="0">
            <a:spAutoFit/>
          </a:bodyPr>
          <a:lstStyle/>
          <a:p>
            <a:r>
              <a:rPr lang="en-US" dirty="0"/>
              <a:t>For more information or to schedule the SyN Office Professionals</a:t>
            </a:r>
          </a:p>
          <a:p>
            <a:r>
              <a:rPr lang="en-US" dirty="0"/>
              <a:t>Certificate® program for on-site training, contact:</a:t>
            </a:r>
          </a:p>
          <a:p>
            <a:endParaRPr lang="en-US" dirty="0"/>
          </a:p>
          <a:p>
            <a:r>
              <a:rPr lang="en-US" dirty="0"/>
              <a:t>National Account Manager:  Kerry Chaffin</a:t>
            </a:r>
          </a:p>
          <a:p>
            <a:r>
              <a:rPr lang="en-US" dirty="0"/>
              <a:t>E-mail:  kerrychaffin@speakersyouneed.com</a:t>
            </a:r>
          </a:p>
          <a:p>
            <a:r>
              <a:rPr lang="en-US" dirty="0"/>
              <a:t>Phone:  913-717-0167</a:t>
            </a:r>
          </a:p>
          <a:p>
            <a:r>
              <a:rPr lang="en-US" u="sng" dirty="0">
                <a:hlinkClick r:id="rId2"/>
              </a:rPr>
              <a:t>www.speakersyouneed.com</a:t>
            </a:r>
            <a:endParaRPr lang="en-US" u="sng" dirty="0"/>
          </a:p>
          <a:p>
            <a:endParaRPr lang="en-US" u="sng" dirty="0"/>
          </a:p>
          <a:p>
            <a:r>
              <a:rPr lang="en-US" b="1" i="1" dirty="0"/>
              <a:t>SyN provides exceptional learning to organizations and their work teams.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672" y="457200"/>
            <a:ext cx="2601238" cy="1898904"/>
          </a:xfrm>
          <a:prstGeom prst="rect">
            <a:avLst/>
          </a:prstGeom>
        </p:spPr>
      </p:pic>
    </p:spTree>
    <p:extLst>
      <p:ext uri="{BB962C8B-B14F-4D97-AF65-F5344CB8AC3E}">
        <p14:creationId xmlns:p14="http://schemas.microsoft.com/office/powerpoint/2010/main" val="282144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85344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How To Use The SyN Office Professionals Certificate Program®</a:t>
            </a:r>
          </a:p>
        </p:txBody>
      </p:sp>
      <p:sp>
        <p:nvSpPr>
          <p:cNvPr id="3" name="TextBox 2"/>
          <p:cNvSpPr txBox="1"/>
          <p:nvPr/>
        </p:nvSpPr>
        <p:spPr>
          <a:xfrm>
            <a:off x="152400" y="838200"/>
            <a:ext cx="8648700" cy="5909310"/>
          </a:xfrm>
          <a:prstGeom prst="rect">
            <a:avLst/>
          </a:prstGeom>
          <a:noFill/>
        </p:spPr>
        <p:txBody>
          <a:bodyPr wrap="square" rtlCol="0">
            <a:spAutoFit/>
          </a:bodyPr>
          <a:lstStyle/>
          <a:p>
            <a:pPr marL="285750" indent="-285750">
              <a:buFont typeface="Wingdings" panose="05000000000000000000" pitchFamily="2" charset="2"/>
              <a:buChar char="Ø"/>
            </a:pPr>
            <a:r>
              <a:rPr lang="en-US" dirty="0"/>
              <a:t>All SyN programs are customized for the client. SyN has no generic programs.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We make it hassle- free for you. For one price, SyN will handle the presenter’s honorarium, travel and hotel expenses, ground transportation, meals, and provide a detailed 4-color workbook for all attendees that has been customized to your needs.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We can also do needs assessments and provide post-session follow up to assure                 you that the information and skills gets transferred back on the job.</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You may purchase all eight modules and schedule them at times that work for you. Or, you may choose any of the modules separately.</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Any participant that attends five or more workshops will receive a certificate that can be personalized with the name of the company and the name of the participant.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All participants will receive CEU provided by SyN.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You may license any or all of the modules. This allows you to present the programs as often as you like, to as many attendees as you like. A subject matter expert will come on-site and spend a full day training your trainers and helping them customize the content. All trainers will receive an extensive Facilitator’s Guide.</a:t>
            </a:r>
          </a:p>
        </p:txBody>
      </p:sp>
    </p:spTree>
    <p:extLst>
      <p:ext uri="{BB962C8B-B14F-4D97-AF65-F5344CB8AC3E}">
        <p14:creationId xmlns:p14="http://schemas.microsoft.com/office/powerpoint/2010/main" val="327851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2400" y="685800"/>
            <a:ext cx="8839200" cy="6278642"/>
          </a:xfrm>
          <a:prstGeom prst="rect">
            <a:avLst/>
          </a:prstGeom>
          <a:noFill/>
        </p:spPr>
        <p:txBody>
          <a:bodyPr wrap="square" rtlCol="0">
            <a:spAutoFit/>
          </a:bodyPr>
          <a:lstStyle/>
          <a:p>
            <a:pPr algn="ctr"/>
            <a:endParaRPr lang="en-US" b="1" dirty="0"/>
          </a:p>
          <a:p>
            <a:r>
              <a:rPr lang="en-US" sz="2400" b="1" dirty="0"/>
              <a:t>Module 1 – The Ultimate Brand Professionalism</a:t>
            </a:r>
          </a:p>
          <a:p>
            <a:endParaRPr lang="en-US" sz="2400" b="1" dirty="0"/>
          </a:p>
          <a:p>
            <a:r>
              <a:rPr lang="en-US" sz="2400" b="1" dirty="0"/>
              <a:t>Module 2 – Successfully Working With Others</a:t>
            </a:r>
          </a:p>
          <a:p>
            <a:endParaRPr lang="en-US" sz="2400" b="1" dirty="0"/>
          </a:p>
          <a:p>
            <a:r>
              <a:rPr lang="en-US" sz="2400" b="1" dirty="0"/>
              <a:t>Module 3 – Essential Management Skills For The Office Professional</a:t>
            </a:r>
          </a:p>
          <a:p>
            <a:endParaRPr lang="en-US" sz="2400" b="1" dirty="0"/>
          </a:p>
          <a:p>
            <a:r>
              <a:rPr lang="en-US" sz="2400" b="1" dirty="0"/>
              <a:t>Module 4 – Interpersonal Skills: Making The Connection</a:t>
            </a:r>
          </a:p>
          <a:p>
            <a:endParaRPr lang="en-US" sz="2400" b="1" dirty="0"/>
          </a:p>
          <a:p>
            <a:r>
              <a:rPr lang="en-US" sz="2400" b="1" dirty="0"/>
              <a:t>Module 5 – Leadership For Office Professionals</a:t>
            </a:r>
          </a:p>
          <a:p>
            <a:endParaRPr lang="en-US" sz="2400" b="1" dirty="0"/>
          </a:p>
          <a:p>
            <a:r>
              <a:rPr lang="en-US" sz="2400" b="1" dirty="0"/>
              <a:t>Module 6 – Effective Writing For Results</a:t>
            </a:r>
          </a:p>
          <a:p>
            <a:endParaRPr lang="en-US" sz="2400" b="1" dirty="0"/>
          </a:p>
          <a:p>
            <a:r>
              <a:rPr lang="en-US" sz="2400" b="1" dirty="0"/>
              <a:t>Module 7 – Communication Skills: Relationship Building</a:t>
            </a:r>
          </a:p>
          <a:p>
            <a:endParaRPr lang="en-US" sz="2400" b="1" dirty="0"/>
          </a:p>
          <a:p>
            <a:r>
              <a:rPr lang="en-US" sz="2400" b="1" dirty="0"/>
              <a:t>Module 8 – Becoming A Value-Added Professional</a:t>
            </a:r>
          </a:p>
          <a:p>
            <a:endParaRPr lang="en-US" sz="2400" dirty="0"/>
          </a:p>
        </p:txBody>
      </p:sp>
      <p:sp>
        <p:nvSpPr>
          <p:cNvPr id="3" name="TextBox 2"/>
          <p:cNvSpPr txBox="1"/>
          <p:nvPr/>
        </p:nvSpPr>
        <p:spPr>
          <a:xfrm>
            <a:off x="152400" y="152400"/>
            <a:ext cx="8839199" cy="553998"/>
          </a:xfrm>
          <a:prstGeom prst="rect">
            <a:avLst/>
          </a:prstGeom>
          <a:noFill/>
        </p:spPr>
        <p:txBody>
          <a:bodyPr wrap="square" rtlCol="0">
            <a:spAutoFit/>
          </a:bodyPr>
          <a:lstStyle/>
          <a:p>
            <a:r>
              <a:rPr lang="en-US" sz="3000" b="1" dirty="0">
                <a:solidFill>
                  <a:schemeClr val="bg1"/>
                </a:solidFill>
                <a:latin typeface="Times New Roman" panose="02020603050405020304" pitchFamily="18" charset="0"/>
                <a:cs typeface="Times New Roman" panose="02020603050405020304" pitchFamily="18" charset="0"/>
              </a:rPr>
              <a:t>The SyN Office Professionals Certificate Program®</a:t>
            </a:r>
          </a:p>
        </p:txBody>
      </p:sp>
    </p:spTree>
    <p:extLst>
      <p:ext uri="{BB962C8B-B14F-4D97-AF65-F5344CB8AC3E}">
        <p14:creationId xmlns:p14="http://schemas.microsoft.com/office/powerpoint/2010/main" val="289583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1" i="0" u="none" strike="noStrike" kern="1400" baseline="0">
                <a:solidFill>
                  <a:srgbClr val="343B6B"/>
                </a:solidFill>
                <a:latin typeface="Arial"/>
              </a:rPr>
              <a:t> </a:t>
            </a:r>
          </a:p>
        </p:txBody>
      </p:sp>
      <p:sp>
        <p:nvSpPr>
          <p:cNvPr id="8" name="TextBox 7"/>
          <p:cNvSpPr txBox="1"/>
          <p:nvPr/>
        </p:nvSpPr>
        <p:spPr>
          <a:xfrm>
            <a:off x="1600200" y="4876800"/>
            <a:ext cx="184731" cy="369332"/>
          </a:xfrm>
          <a:prstGeom prst="rect">
            <a:avLst/>
          </a:prstGeom>
          <a:noFill/>
        </p:spPr>
        <p:txBody>
          <a:bodyPr wrap="none" rtlCol="0">
            <a:spAutoFit/>
          </a:bodyPr>
          <a:lstStyle/>
          <a:p>
            <a:endParaRPr lang="en-US" dirty="0"/>
          </a:p>
        </p:txBody>
      </p:sp>
      <p:sp>
        <p:nvSpPr>
          <p:cNvPr id="9" name="TextBox 8"/>
          <p:cNvSpPr txBox="1"/>
          <p:nvPr/>
        </p:nvSpPr>
        <p:spPr>
          <a:xfrm>
            <a:off x="381000" y="152400"/>
            <a:ext cx="8188569"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Module 1</a:t>
            </a:r>
          </a:p>
          <a:p>
            <a:pPr algn="ctr"/>
            <a:r>
              <a:rPr lang="en-US" sz="3200" b="1" dirty="0">
                <a:latin typeface="Times New Roman" panose="02020603050405020304" pitchFamily="18" charset="0"/>
                <a:cs typeface="Times New Roman" panose="02020603050405020304" pitchFamily="18" charset="0"/>
              </a:rPr>
              <a:t>The Ultimate Brand: Professionalism</a:t>
            </a:r>
          </a:p>
        </p:txBody>
      </p:sp>
      <p:sp>
        <p:nvSpPr>
          <p:cNvPr id="11" name="TextBox 10"/>
          <p:cNvSpPr txBox="1"/>
          <p:nvPr/>
        </p:nvSpPr>
        <p:spPr>
          <a:xfrm>
            <a:off x="304800" y="1301889"/>
            <a:ext cx="868680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The role of the office professional has changed. New knowledge, skills, and behaviors are required to be a valued employee and a top performer in today’s business world.</a:t>
            </a:r>
          </a:p>
          <a:p>
            <a:pPr marL="285750" indent="-285750">
              <a:buFont typeface="Arial" charset="0"/>
              <a:buChar char="•"/>
            </a:pPr>
            <a:r>
              <a:rPr lang="en-US" dirty="0"/>
              <a:t>Everyone must assess the image he/she projects and recognize where improvements need to be made to become the Ultimate  Professional. This brand impacts how the organization is viewed and future career options for the individual.</a:t>
            </a:r>
          </a:p>
          <a:p>
            <a:pPr marL="285750" indent="-285750">
              <a:buFont typeface="Arial" charset="0"/>
              <a:buChar char="•"/>
            </a:pPr>
            <a:r>
              <a:rPr lang="en-US" dirty="0"/>
              <a:t>Professionals know how to act and what to say in every situation. They are confident, competence, and command respect. They manage themselves and show grace under pressure.</a:t>
            </a:r>
          </a:p>
          <a:p>
            <a:pPr marL="285750" indent="-285750">
              <a:buFont typeface="Arial" charset="0"/>
              <a:buChar char="•"/>
            </a:pPr>
            <a:r>
              <a:rPr lang="en-US" dirty="0"/>
              <a:t>Professionals know that change is inevitable and they welcome the opportunity to  expand their skills, propose innovative solutions to new problems, and use technology  to increase productivity and profitability.</a:t>
            </a:r>
          </a:p>
          <a:p>
            <a:pPr marL="285750" indent="-285750">
              <a:buFont typeface="Arial" charset="0"/>
              <a:buChar char="•"/>
            </a:pPr>
            <a:r>
              <a:rPr lang="en-US" dirty="0"/>
              <a:t>They know how to live life to its fullest, by balancing work and home life, and being 100% engaged and committed to each.</a:t>
            </a:r>
          </a:p>
          <a:p>
            <a:pPr marL="285750" indent="-285750">
              <a:buFont typeface="Arial" charset="0"/>
              <a:buChar char="•"/>
            </a:pPr>
            <a:r>
              <a:rPr lang="en-US" dirty="0"/>
              <a:t>They never stop learning and actively seek to expand their skill sets so that they can take on new responsibilities, reach their full potential, and help the organization meet its strategic goals.</a:t>
            </a:r>
          </a:p>
          <a:p>
            <a:pPr marL="285750" indent="-285750">
              <a:buFont typeface="Arial" charset="0"/>
              <a:buChar char="•"/>
            </a:pPr>
            <a:endParaRPr lang="en-US" dirty="0"/>
          </a:p>
          <a:p>
            <a:pPr marL="285750" indent="-285750">
              <a:buFont typeface="Arial" charset="0"/>
              <a:buChar char="•"/>
            </a:pPr>
            <a:endParaRPr lang="en-US" dirty="0"/>
          </a:p>
          <a:p>
            <a:endParaRPr lang="en-US" dirty="0"/>
          </a:p>
          <a:p>
            <a:pPr marL="285750" indent="-285750">
              <a:buFont typeface="Arial" charset="0"/>
              <a:buChar char="•"/>
            </a:pPr>
            <a:endParaRPr lang="en-US" dirty="0"/>
          </a:p>
        </p:txBody>
      </p:sp>
      <p:pic>
        <p:nvPicPr>
          <p:cNvPr id="1026" name="Picture 2" descr="http://m.c.lnkd.licdn.com/mpr/mpr/p/3/005/054/06f/1cfed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5394035" cy="1459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c.lnkd.licdn.com/mpr/mpr/p/3/005/054/06f/1cfed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48099"/>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c.lnkd.licdn.com/mpr/mpr/p/5/005/072/3a8/22e11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486400"/>
            <a:ext cx="404812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2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8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400" baseline="0" dirty="0">
                <a:solidFill>
                  <a:srgbClr val="343B6B"/>
                </a:solidFill>
                <a:latin typeface="Arial"/>
              </a:rPr>
              <a:t> </a:t>
            </a:r>
          </a:p>
        </p:txBody>
      </p:sp>
      <p:sp>
        <p:nvSpPr>
          <p:cNvPr id="4" name="Rectangle 3"/>
          <p:cNvSpPr/>
          <p:nvPr/>
        </p:nvSpPr>
        <p:spPr>
          <a:xfrm>
            <a:off x="381000" y="1582341"/>
            <a:ext cx="8763000" cy="4093428"/>
          </a:xfrm>
          <a:prstGeom prst="rect">
            <a:avLst/>
          </a:prstGeom>
        </p:spPr>
        <p:txBody>
          <a:bodyPr wrap="square">
            <a:spAutoFit/>
          </a:bodyPr>
          <a:lstStyle/>
          <a:p>
            <a:pPr marL="457200" lvl="0" indent="-457200">
              <a:buFont typeface="Arial" panose="020B0604020202020204" pitchFamily="34" charset="0"/>
              <a:buChar char="•"/>
            </a:pPr>
            <a:r>
              <a:rPr lang="en-US" sz="2600" dirty="0"/>
              <a:t>Recognize the impact of the role of the office professional </a:t>
            </a:r>
          </a:p>
          <a:p>
            <a:pPr marL="457200" lvl="0" indent="-457200">
              <a:buFont typeface="Arial" panose="020B0604020202020204" pitchFamily="34" charset="0"/>
              <a:buChar char="•"/>
            </a:pPr>
            <a:r>
              <a:rPr lang="en-US" sz="2600" dirty="0"/>
              <a:t>Identify the characteristics employers value today </a:t>
            </a:r>
          </a:p>
          <a:p>
            <a:pPr marL="457200" lvl="0" indent="-457200">
              <a:buFont typeface="Arial" panose="020B0604020202020204" pitchFamily="34" charset="0"/>
              <a:buChar char="•"/>
            </a:pPr>
            <a:r>
              <a:rPr lang="en-US" sz="2600" dirty="0"/>
              <a:t>Project a professional image that consistently commands respect, instills confidence, and displays competence</a:t>
            </a:r>
          </a:p>
          <a:p>
            <a:pPr marL="457200" lvl="0" indent="-457200">
              <a:buFont typeface="Arial" panose="020B0604020202020204" pitchFamily="34" charset="0"/>
              <a:buChar char="•"/>
            </a:pPr>
            <a:r>
              <a:rPr lang="en-US" sz="2600" dirty="0"/>
              <a:t>Manage yourself in every situation</a:t>
            </a:r>
          </a:p>
          <a:p>
            <a:pPr marL="457200" lvl="0" indent="-457200">
              <a:buFont typeface="Arial" panose="020B0604020202020204" pitchFamily="34" charset="0"/>
              <a:buChar char="•"/>
            </a:pPr>
            <a:r>
              <a:rPr lang="en-US" sz="2600" dirty="0"/>
              <a:t>Show credibility through proper business etiquette</a:t>
            </a:r>
          </a:p>
          <a:p>
            <a:pPr marL="457200" lvl="0" indent="-457200">
              <a:buFont typeface="Arial" panose="020B0604020202020204" pitchFamily="34" charset="0"/>
              <a:buChar char="•"/>
            </a:pPr>
            <a:r>
              <a:rPr lang="en-US" sz="2600" dirty="0"/>
              <a:t>Demonstrate flexibility; adapt to change</a:t>
            </a:r>
          </a:p>
          <a:p>
            <a:pPr marL="457200" lvl="0" indent="-457200">
              <a:buFont typeface="Arial" panose="020B0604020202020204" pitchFamily="34" charset="0"/>
              <a:buChar char="•"/>
            </a:pPr>
            <a:r>
              <a:rPr lang="en-US" sz="2600" dirty="0"/>
              <a:t>Balance a successful career and personal life                                                               </a:t>
            </a:r>
          </a:p>
          <a:p>
            <a:pPr marL="457200" lvl="0" indent="-457200">
              <a:buFont typeface="Arial" panose="020B0604020202020204" pitchFamily="34" charset="0"/>
              <a:buChar char="•"/>
            </a:pPr>
            <a:r>
              <a:rPr lang="en-US" sz="2600" dirty="0"/>
              <a:t>Continue to grow and develop, to be ready for new and expanded responsibilities</a:t>
            </a:r>
          </a:p>
        </p:txBody>
      </p:sp>
      <p:sp>
        <p:nvSpPr>
          <p:cNvPr id="5" name="TextBox 4"/>
          <p:cNvSpPr txBox="1"/>
          <p:nvPr/>
        </p:nvSpPr>
        <p:spPr>
          <a:xfrm>
            <a:off x="457200" y="685800"/>
            <a:ext cx="8382000" cy="523220"/>
          </a:xfrm>
          <a:prstGeom prst="rect">
            <a:avLst/>
          </a:prstGeom>
          <a:noFill/>
        </p:spPr>
        <p:txBody>
          <a:bodyPr wrap="square" rtlCol="0">
            <a:spAutoFit/>
          </a:bodyPr>
          <a:lstStyle/>
          <a:p>
            <a:pPr algn="ctr"/>
            <a:r>
              <a:rPr lang="en-US" sz="2800" b="1" dirty="0"/>
              <a:t>Objectives</a:t>
            </a:r>
          </a:p>
        </p:txBody>
      </p:sp>
    </p:spTree>
    <p:extLst>
      <p:ext uri="{BB962C8B-B14F-4D97-AF65-F5344CB8AC3E}">
        <p14:creationId xmlns:p14="http://schemas.microsoft.com/office/powerpoint/2010/main" val="179429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8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400" baseline="0" dirty="0">
                <a:solidFill>
                  <a:srgbClr val="212120"/>
                </a:solidFill>
                <a:latin typeface="Times New Roman"/>
              </a:rPr>
              <a:t> </a:t>
            </a:r>
          </a:p>
        </p:txBody>
      </p:sp>
      <p:sp>
        <p:nvSpPr>
          <p:cNvPr id="4" name="Rectangle 3"/>
          <p:cNvSpPr/>
          <p:nvPr/>
        </p:nvSpPr>
        <p:spPr>
          <a:xfrm>
            <a:off x="76200" y="609600"/>
            <a:ext cx="8991600" cy="6740307"/>
          </a:xfrm>
          <a:prstGeom prst="rect">
            <a:avLst/>
          </a:prstGeom>
        </p:spPr>
        <p:txBody>
          <a:bodyPr wrap="square">
            <a:spAutoFit/>
          </a:bodyPr>
          <a:lstStyle/>
          <a:p>
            <a:pPr lvl="0"/>
            <a:r>
              <a:rPr lang="en-US" dirty="0"/>
              <a:t>Participants will:</a:t>
            </a:r>
          </a:p>
          <a:p>
            <a:pPr marL="285750" lvl="0" indent="-285750">
              <a:buFont typeface="Arial" charset="0"/>
              <a:buChar char="•"/>
            </a:pPr>
            <a:r>
              <a:rPr lang="en-US" dirty="0"/>
              <a:t>Assess the brand they project to others and identify their strengths and any gaps from the ideal where they need further development. They will note any discrepancies between how they thought they were being perceived and how others actually see them.</a:t>
            </a:r>
          </a:p>
          <a:p>
            <a:pPr marL="285750" lvl="0" indent="-285750">
              <a:buFont typeface="Arial" charset="0"/>
              <a:buChar char="•"/>
            </a:pPr>
            <a:r>
              <a:rPr lang="en-US" dirty="0"/>
              <a:t>Recognize the importance of branding – be it an organization or an individual  – and analyze brands that have fallen short and others that have increased in value.</a:t>
            </a:r>
          </a:p>
          <a:p>
            <a:pPr marL="285750" lvl="0" indent="-285750">
              <a:buFont typeface="Arial" charset="0"/>
              <a:buChar char="•"/>
            </a:pPr>
            <a:r>
              <a:rPr lang="en-US" dirty="0"/>
              <a:t>Identify the traits of a polished professional, noting how they have changed over time.</a:t>
            </a:r>
          </a:p>
          <a:p>
            <a:pPr marL="285750" lvl="0" indent="-285750">
              <a:buFont typeface="Arial" charset="0"/>
              <a:buChar char="•"/>
            </a:pPr>
            <a:r>
              <a:rPr lang="en-US" dirty="0"/>
              <a:t>Project the appearance of a confident individual who commands respect.</a:t>
            </a:r>
          </a:p>
          <a:p>
            <a:pPr marL="285750" lvl="0" indent="-285750">
              <a:buFont typeface="Arial" charset="0"/>
              <a:buChar char="•"/>
            </a:pPr>
            <a:r>
              <a:rPr lang="en-US" dirty="0"/>
              <a:t>Identify areas of competencies and how they could document and display their skills so that others see and acknowledge their contributions.</a:t>
            </a:r>
          </a:p>
          <a:p>
            <a:pPr marL="285750" lvl="0" indent="-285750">
              <a:buFont typeface="Arial" charset="0"/>
              <a:buChar char="•"/>
            </a:pPr>
            <a:r>
              <a:rPr lang="en-US" dirty="0"/>
              <a:t>Show that they know proper business etiquette for any situation in which they might find themselves. They will be able to interact with all levels of individuals and know how to manage themselves with grace and self-assurance in a variety of business settings.</a:t>
            </a:r>
          </a:p>
          <a:p>
            <a:pPr marL="285750" lvl="0" indent="-285750">
              <a:buFont typeface="Arial" charset="0"/>
              <a:buChar char="•"/>
            </a:pPr>
            <a:r>
              <a:rPr lang="en-US" dirty="0"/>
              <a:t>Be comfortable accepting change and view it in a positive and constructive way. They will not be stuck in the past or worried about the future, but embrace change for the opportunities it brings. </a:t>
            </a:r>
          </a:p>
          <a:p>
            <a:pPr marL="285750" lvl="0" indent="-285750">
              <a:buFont typeface="Arial" charset="0"/>
              <a:buChar char="•"/>
            </a:pPr>
            <a:r>
              <a:rPr lang="en-US" dirty="0"/>
              <a:t>Have the tools to balance work and home life so that each can be enjoyed, provide fulfillment, and neither is shortchanged. The goal is 100% engagement in all facets of life.</a:t>
            </a:r>
          </a:p>
          <a:p>
            <a:pPr marL="285750" lvl="0" indent="-285750">
              <a:buFont typeface="Arial" charset="0"/>
              <a:buChar char="•"/>
            </a:pPr>
            <a:r>
              <a:rPr lang="en-US" dirty="0"/>
              <a:t>Commit to continuous learning, always seeking self-improvement. They will devise a Personal And Professional Development Plan to prepare themselves for future opportunities.</a:t>
            </a:r>
          </a:p>
          <a:p>
            <a:pPr marL="285750" lvl="0" indent="-285750">
              <a:buFont typeface="Arial" charset="0"/>
              <a:buChar char="•"/>
            </a:pPr>
            <a:endParaRPr lang="en-US" dirty="0"/>
          </a:p>
          <a:p>
            <a:pPr marL="285750" lvl="0" indent="-285750">
              <a:buFont typeface="Arial" charset="0"/>
              <a:buChar char="•"/>
            </a:pPr>
            <a:endParaRPr lang="en-US" dirty="0"/>
          </a:p>
          <a:p>
            <a:pPr marL="285750" lvl="0" indent="-285750">
              <a:buFont typeface="Arial" charset="0"/>
              <a:buChar char="•"/>
            </a:pPr>
            <a:endParaRPr lang="en-US" dirty="0"/>
          </a:p>
        </p:txBody>
      </p:sp>
      <p:sp>
        <p:nvSpPr>
          <p:cNvPr id="3" name="TextBox 2"/>
          <p:cNvSpPr txBox="1"/>
          <p:nvPr/>
        </p:nvSpPr>
        <p:spPr>
          <a:xfrm>
            <a:off x="4114800" y="228600"/>
            <a:ext cx="1207062" cy="430887"/>
          </a:xfrm>
          <a:prstGeom prst="rect">
            <a:avLst/>
          </a:prstGeom>
          <a:noFill/>
        </p:spPr>
        <p:txBody>
          <a:bodyPr wrap="none" rtlCol="0">
            <a:spAutoFit/>
          </a:bodyPr>
          <a:lstStyle/>
          <a:p>
            <a:r>
              <a:rPr lang="en-US" sz="2200" b="1" dirty="0"/>
              <a:t>Skill Sets</a:t>
            </a:r>
          </a:p>
        </p:txBody>
      </p:sp>
    </p:spTree>
    <p:extLst>
      <p:ext uri="{BB962C8B-B14F-4D97-AF65-F5344CB8AC3E}">
        <p14:creationId xmlns:p14="http://schemas.microsoft.com/office/powerpoint/2010/main" val="308268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sme.org/getmedia/703eeb2e-af83-4a04-a0dd-94e3592473e3/Teaching-Teamwork-to-Engineers_01.jpg.aspx?width=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66800"/>
            <a:ext cx="3238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sme.org/getmedia/500c146d-533c-44f8-a860-65760b59b997/Teaching-Teamwork-to-Engineers_hero.jpg.aspx?width=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
            <a:ext cx="27432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S_9QudYWWg-VjZZdZzAWHtNPt8f28n4DfCE0JZdmXvlm6Ena53I2MqF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2438400" cy="1653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143000"/>
            <a:ext cx="8686800" cy="1477328"/>
          </a:xfrm>
          <a:prstGeom prst="rect">
            <a:avLst/>
          </a:prstGeom>
          <a:noFill/>
        </p:spPr>
        <p:txBody>
          <a:bodyPr wrap="square" rtlCol="0">
            <a:spAutoFit/>
          </a:bodyPr>
          <a:lstStyle/>
          <a:p>
            <a:pPr algn="ctr"/>
            <a:endParaRPr lang="en-US" sz="3000" b="1" dirty="0">
              <a:latin typeface="Times New Roman" panose="02020603050405020304" pitchFamily="18" charset="0"/>
              <a:cs typeface="Times New Roman" panose="02020603050405020304" pitchFamily="18" charset="0"/>
            </a:endParaRPr>
          </a:p>
          <a:p>
            <a:pPr algn="ctr"/>
            <a:r>
              <a:rPr lang="en-US" sz="3000" b="1" dirty="0">
                <a:latin typeface="Times New Roman" panose="02020603050405020304" pitchFamily="18" charset="0"/>
                <a:cs typeface="Times New Roman" panose="02020603050405020304" pitchFamily="18" charset="0"/>
              </a:rPr>
              <a:t>Module 2</a:t>
            </a:r>
          </a:p>
          <a:p>
            <a:pPr algn="ctr"/>
            <a:r>
              <a:rPr lang="en-US" sz="3000" b="1" dirty="0">
                <a:latin typeface="Times New Roman" panose="02020603050405020304" pitchFamily="18" charset="0"/>
                <a:cs typeface="Times New Roman" panose="02020603050405020304" pitchFamily="18" charset="0"/>
              </a:rPr>
              <a:t>Successfully Working With Others</a:t>
            </a:r>
          </a:p>
        </p:txBody>
      </p:sp>
      <p:sp>
        <p:nvSpPr>
          <p:cNvPr id="4" name="TextBox 3"/>
          <p:cNvSpPr txBox="1"/>
          <p:nvPr/>
        </p:nvSpPr>
        <p:spPr>
          <a:xfrm>
            <a:off x="76200" y="2590800"/>
            <a:ext cx="9067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To be successful, you must recognize the benefits of working well with others, to achieve organization goals and advance your career. The 2020 workplace requires it – it’s the competitive edge.</a:t>
            </a:r>
          </a:p>
          <a:p>
            <a:pPr marL="285750" indent="-285750">
              <a:buFont typeface="Arial" panose="020B0604020202020204" pitchFamily="34" charset="0"/>
              <a:buChar char="•"/>
            </a:pPr>
            <a:r>
              <a:rPr lang="en-US" dirty="0"/>
              <a:t>Uncovering and facing biases can allow you to develop successful diverse relationships. It will help you understand where misguided and preconceived notions may have come from and how to reframe them. </a:t>
            </a:r>
          </a:p>
          <a:p>
            <a:pPr marL="285750" indent="-285750">
              <a:buFont typeface="Arial" panose="020B0604020202020204" pitchFamily="34" charset="0"/>
              <a:buChar char="•"/>
            </a:pPr>
            <a:r>
              <a:rPr lang="en-US" dirty="0"/>
              <a:t>Effectively using Emotional Intelligence can improve communication and teamwork.</a:t>
            </a:r>
          </a:p>
          <a:p>
            <a:pPr marL="285750" indent="-285750">
              <a:buFont typeface="Arial" panose="020B0604020202020204" pitchFamily="34" charset="0"/>
              <a:buChar char="•"/>
            </a:pPr>
            <a:r>
              <a:rPr lang="en-US" dirty="0"/>
              <a:t>Developing cooperative and collaborative alliances with coworkers, business partners, allies, and other professionals will expand the organization’s reach. It will assist in the attainment of goals through co-ventures, mutual support, and sharing resources .</a:t>
            </a:r>
          </a:p>
          <a:p>
            <a:pPr marL="285750" indent="-285750">
              <a:buFont typeface="Arial" panose="020B0604020202020204" pitchFamily="34" charset="0"/>
              <a:buChar char="•"/>
            </a:pPr>
            <a:r>
              <a:rPr lang="en-US" dirty="0"/>
              <a:t>Creating a regular stream of information updates will help individuals develop an arsenal of tools that can be adopted and modified to improve contributions and relationships</a:t>
            </a:r>
          </a:p>
          <a:p>
            <a:pPr marL="285750" indent="-285750">
              <a:buFont typeface="Arial" panose="020B0604020202020204" pitchFamily="34" charset="0"/>
              <a:buChar char="•"/>
            </a:pPr>
            <a:r>
              <a:rPr lang="en-US" dirty="0"/>
              <a:t>A Personal Action Plan will assure the transfer of concepts and skills learned to the work environment. It will enhance individual contributions and the potential to expand responsibilities.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566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3790" y="458986"/>
            <a:ext cx="1745863" cy="523220"/>
          </a:xfrm>
          <a:prstGeom prst="rect">
            <a:avLst/>
          </a:prstGeom>
          <a:noFill/>
        </p:spPr>
        <p:txBody>
          <a:bodyPr wrap="none" rtlCol="0">
            <a:spAutoFit/>
          </a:bodyPr>
          <a:lstStyle/>
          <a:p>
            <a:r>
              <a:rPr lang="en-US" sz="2800" b="1" dirty="0"/>
              <a:t>Objectives</a:t>
            </a:r>
          </a:p>
        </p:txBody>
      </p:sp>
      <p:sp>
        <p:nvSpPr>
          <p:cNvPr id="3" name="TextBox 2"/>
          <p:cNvSpPr txBox="1"/>
          <p:nvPr/>
        </p:nvSpPr>
        <p:spPr>
          <a:xfrm>
            <a:off x="152400" y="1371600"/>
            <a:ext cx="8991600" cy="5293757"/>
          </a:xfrm>
          <a:prstGeom prst="rect">
            <a:avLst/>
          </a:prstGeom>
          <a:noFill/>
        </p:spPr>
        <p:txBody>
          <a:bodyPr wrap="square" rtlCol="0">
            <a:spAutoFit/>
          </a:bodyPr>
          <a:lstStyle/>
          <a:p>
            <a:pPr marL="285750" indent="-285750">
              <a:buFont typeface="Arial" panose="020B0604020202020204" pitchFamily="34" charset="0"/>
              <a:buChar char="•"/>
            </a:pPr>
            <a:r>
              <a:rPr lang="en-US" sz="2600" dirty="0"/>
              <a:t>Identify the benefits of working with others, including increasing productivity, profitability, innovation, and teamwork</a:t>
            </a:r>
          </a:p>
          <a:p>
            <a:pPr marL="285750" indent="-285750">
              <a:buFont typeface="Arial" panose="020B0604020202020204" pitchFamily="34" charset="0"/>
              <a:buChar char="•"/>
            </a:pPr>
            <a:r>
              <a:rPr lang="en-US" sz="2600" dirty="0"/>
              <a:t>Challenge assumptions of oneself and others that may not be true, that stem from biases, or hold back teams and careers</a:t>
            </a:r>
          </a:p>
          <a:p>
            <a:pPr marL="285750" indent="-285750">
              <a:buFont typeface="Arial" panose="020B0604020202020204" pitchFamily="34" charset="0"/>
              <a:buChar char="•"/>
            </a:pPr>
            <a:r>
              <a:rPr lang="en-US" sz="2600" dirty="0"/>
              <a:t>Apply 4 elements of Emotional Intelligence in the workplace</a:t>
            </a:r>
          </a:p>
          <a:p>
            <a:pPr marL="285750" indent="-285750">
              <a:buFont typeface="Arial" panose="020B0604020202020204" pitchFamily="34" charset="0"/>
              <a:buChar char="•"/>
            </a:pPr>
            <a:r>
              <a:rPr lang="en-US" sz="2600" dirty="0"/>
              <a:t>Forge cooperative and collaborative alliances with bosses, co-workers, customers, stakeholders, and others</a:t>
            </a:r>
          </a:p>
          <a:p>
            <a:pPr marL="285750" indent="-285750">
              <a:buFont typeface="Arial" panose="020B0604020202020204" pitchFamily="34" charset="0"/>
              <a:buChar char="•"/>
            </a:pPr>
            <a:r>
              <a:rPr lang="en-US" sz="2600" dirty="0"/>
              <a:t>Select tools to adopt and modify to specific workplace issues and the particular environment where you work</a:t>
            </a:r>
          </a:p>
          <a:p>
            <a:pPr marL="285750" indent="-285750">
              <a:buFont typeface="Arial" panose="020B0604020202020204" pitchFamily="34" charset="0"/>
              <a:buChar char="•"/>
            </a:pPr>
            <a:r>
              <a:rPr lang="en-US" sz="2600" dirty="0"/>
              <a:t>Develop an action plan to strengthen skills contributing to </a:t>
            </a:r>
          </a:p>
          <a:p>
            <a:r>
              <a:rPr lang="en-US" sz="2600" dirty="0"/>
              <a:t>   better work relationships and stronger interpersonal skills</a:t>
            </a:r>
          </a:p>
          <a:p>
            <a:endParaRPr lang="en-US" sz="2600" dirty="0"/>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172750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11214</TotalTime>
  <Words>4986</Words>
  <Application>Microsoft Office PowerPoint</Application>
  <PresentationFormat>On-screen Show (4:3)</PresentationFormat>
  <Paragraphs>316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Module 3 Essential Management Skills For Office Professionals </vt:lpstr>
      <vt:lpstr>PowerPoint Presentation</vt:lpstr>
      <vt:lpstr>PowerPoint Presentation</vt:lpstr>
      <vt:lpstr>Module 4 Interpersonal Skills: Making The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8 Become A Value-Added Office Professional</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Susan Fenner</dc:creator>
  <cp:lastModifiedBy>Nia Chandler</cp:lastModifiedBy>
  <cp:revision>98</cp:revision>
  <dcterms:created xsi:type="dcterms:W3CDTF">2014-08-14T15:52:36Z</dcterms:created>
  <dcterms:modified xsi:type="dcterms:W3CDTF">2017-02-03T18:35:03Z</dcterms:modified>
</cp:coreProperties>
</file>